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53" r:id="rId1"/>
  </p:sldMasterIdLst>
  <p:notesMasterIdLst>
    <p:notesMasterId r:id="rId24"/>
  </p:notesMasterIdLst>
  <p:sldIdLst>
    <p:sldId id="256" r:id="rId2"/>
    <p:sldId id="257" r:id="rId3"/>
    <p:sldId id="258" r:id="rId4"/>
    <p:sldId id="259" r:id="rId5"/>
    <p:sldId id="260" r:id="rId6"/>
    <p:sldId id="261" r:id="rId7"/>
    <p:sldId id="278" r:id="rId8"/>
    <p:sldId id="279" r:id="rId9"/>
    <p:sldId id="262" r:id="rId10"/>
    <p:sldId id="263" r:id="rId11"/>
    <p:sldId id="265" r:id="rId12"/>
    <p:sldId id="267" r:id="rId13"/>
    <p:sldId id="268" r:id="rId14"/>
    <p:sldId id="266" r:id="rId15"/>
    <p:sldId id="269" r:id="rId16"/>
    <p:sldId id="270" r:id="rId17"/>
    <p:sldId id="272" r:id="rId18"/>
    <p:sldId id="273" r:id="rId19"/>
    <p:sldId id="277" r:id="rId20"/>
    <p:sldId id="274" r:id="rId21"/>
    <p:sldId id="275" r:id="rId22"/>
    <p:sldId id="276" r:id="rId23"/>
  </p:sldIdLst>
  <p:sldSz cx="10160000" cy="7620000"/>
  <p:notesSz cx="7315200" cy="9601200"/>
  <p:defaultTextStyle>
    <a:defPPr marR="0" algn="l" rtl="0">
      <a:lnSpc>
        <a:spcPct val="100000"/>
      </a:lnSpc>
      <a:spcBef>
        <a:spcPts val="0"/>
      </a:spcBef>
      <a:spcAft>
        <a:spcPts val="0"/>
      </a:spcAft>
    </a:defPPr>
    <a:lvl1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1pPr>
    <a:lvl2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2pPr>
    <a:lvl3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3pPr>
    <a:lvl4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4pPr>
    <a:lvl5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5pPr>
    <a:lvl6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6pPr>
    <a:lvl7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7pPr>
    <a:lvl8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8pPr>
    <a:lvl9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90651C3A-4460-11DB-9652-00E08161165F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73" d="100"/>
          <a:sy n="73" d="100"/>
        </p:scale>
        <p:origin x="1507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>
            <a:spLocks noGrp="1" noRot="1" noChangeAspect="1"/>
          </p:cNvSpPr>
          <p:nvPr>
            <p:ph type="sldImg" idx="2"/>
          </p:nvPr>
        </p:nvSpPr>
        <p:spPr>
          <a:xfrm>
            <a:off x="1257300" y="720725"/>
            <a:ext cx="4800600" cy="36004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" name="Shape 3"/>
          <p:cNvSpPr txBox="1">
            <a:spLocks noGrp="1"/>
          </p:cNvSpPr>
          <p:nvPr>
            <p:ph type="body" idx="1"/>
          </p:nvPr>
        </p:nvSpPr>
        <p:spPr>
          <a:xfrm>
            <a:off x="731520" y="4560570"/>
            <a:ext cx="5852160" cy="4320540"/>
          </a:xfrm>
          <a:prstGeom prst="rect">
            <a:avLst/>
          </a:prstGeom>
        </p:spPr>
        <p:txBody>
          <a:bodyPr lIns="86982" tIns="86982" rIns="86982" bIns="86982" anchor="t" anchorCtr="0"/>
          <a:lstStyle>
            <a:lvl1pPr>
              <a:defRPr sz="1100"/>
            </a:lvl1pPr>
            <a:lvl2pPr>
              <a:defRPr sz="1100"/>
            </a:lvl2pPr>
            <a:lvl3pPr>
              <a:defRPr sz="1100"/>
            </a:lvl3pPr>
            <a:lvl4pPr>
              <a:defRPr sz="1100"/>
            </a:lvl4pPr>
            <a:lvl5pPr>
              <a:defRPr sz="11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Shape 23"/>
          <p:cNvSpPr>
            <a:spLocks noGrp="1" noRot="1" noChangeAspect="1"/>
          </p:cNvSpPr>
          <p:nvPr>
            <p:ph type="sldImg" idx="2"/>
          </p:nvPr>
        </p:nvSpPr>
        <p:spPr>
          <a:xfrm>
            <a:off x="1257300" y="720725"/>
            <a:ext cx="4800600" cy="36004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" name="Shape 24"/>
          <p:cNvSpPr txBox="1">
            <a:spLocks noGrp="1"/>
          </p:cNvSpPr>
          <p:nvPr>
            <p:ph type="body" idx="1"/>
          </p:nvPr>
        </p:nvSpPr>
        <p:spPr>
          <a:xfrm>
            <a:off x="731520" y="4560570"/>
            <a:ext cx="5852160" cy="4320540"/>
          </a:xfrm>
          <a:prstGeom prst="rect">
            <a:avLst/>
          </a:prstGeom>
        </p:spPr>
        <p:txBody>
          <a:bodyPr lIns="86982" tIns="86982" rIns="86982" bIns="86982" anchor="t" anchorCtr="0">
            <a:no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Shape 97"/>
          <p:cNvSpPr>
            <a:spLocks noGrp="1" noRot="1" noChangeAspect="1"/>
          </p:cNvSpPr>
          <p:nvPr>
            <p:ph type="sldImg" idx="2"/>
          </p:nvPr>
        </p:nvSpPr>
        <p:spPr>
          <a:xfrm>
            <a:off x="1257300" y="720725"/>
            <a:ext cx="4800600" cy="36004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8" name="Shape 98"/>
          <p:cNvSpPr txBox="1">
            <a:spLocks noGrp="1"/>
          </p:cNvSpPr>
          <p:nvPr>
            <p:ph type="body" idx="1"/>
          </p:nvPr>
        </p:nvSpPr>
        <p:spPr>
          <a:xfrm>
            <a:off x="731520" y="4560570"/>
            <a:ext cx="5852160" cy="4320540"/>
          </a:xfrm>
          <a:prstGeom prst="rect">
            <a:avLst/>
          </a:prstGeom>
        </p:spPr>
        <p:txBody>
          <a:bodyPr lIns="86982" tIns="86982" rIns="86982" bIns="86982" anchor="t" anchorCtr="0">
            <a:no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Shape 103"/>
          <p:cNvSpPr>
            <a:spLocks noGrp="1" noRot="1" noChangeAspect="1"/>
          </p:cNvSpPr>
          <p:nvPr>
            <p:ph type="sldImg" idx="2"/>
          </p:nvPr>
        </p:nvSpPr>
        <p:spPr>
          <a:xfrm>
            <a:off x="1257300" y="720725"/>
            <a:ext cx="4800600" cy="36004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4" name="Shape 104"/>
          <p:cNvSpPr txBox="1">
            <a:spLocks noGrp="1"/>
          </p:cNvSpPr>
          <p:nvPr>
            <p:ph type="body" idx="1"/>
          </p:nvPr>
        </p:nvSpPr>
        <p:spPr>
          <a:xfrm>
            <a:off x="731520" y="4560570"/>
            <a:ext cx="5852160" cy="4320540"/>
          </a:xfrm>
          <a:prstGeom prst="rect">
            <a:avLst/>
          </a:prstGeom>
        </p:spPr>
        <p:txBody>
          <a:bodyPr lIns="86982" tIns="86982" rIns="86982" bIns="86982" anchor="t" anchorCtr="0">
            <a:no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Shape 91"/>
          <p:cNvSpPr>
            <a:spLocks noGrp="1" noRot="1" noChangeAspect="1"/>
          </p:cNvSpPr>
          <p:nvPr>
            <p:ph type="sldImg" idx="2"/>
          </p:nvPr>
        </p:nvSpPr>
        <p:spPr>
          <a:xfrm>
            <a:off x="1257300" y="720725"/>
            <a:ext cx="4800600" cy="36004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2" name="Shape 92"/>
          <p:cNvSpPr txBox="1">
            <a:spLocks noGrp="1"/>
          </p:cNvSpPr>
          <p:nvPr>
            <p:ph type="body" idx="1"/>
          </p:nvPr>
        </p:nvSpPr>
        <p:spPr>
          <a:xfrm>
            <a:off x="731520" y="4560570"/>
            <a:ext cx="5852160" cy="4320540"/>
          </a:xfrm>
          <a:prstGeom prst="rect">
            <a:avLst/>
          </a:prstGeom>
        </p:spPr>
        <p:txBody>
          <a:bodyPr lIns="86982" tIns="86982" rIns="86982" bIns="86982" anchor="t" anchorCtr="0">
            <a:no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Shape 109"/>
          <p:cNvSpPr>
            <a:spLocks noGrp="1" noRot="1" noChangeAspect="1"/>
          </p:cNvSpPr>
          <p:nvPr>
            <p:ph type="sldImg" idx="2"/>
          </p:nvPr>
        </p:nvSpPr>
        <p:spPr>
          <a:xfrm>
            <a:off x="1257300" y="720725"/>
            <a:ext cx="4800600" cy="36004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0" name="Shape 110"/>
          <p:cNvSpPr txBox="1">
            <a:spLocks noGrp="1"/>
          </p:cNvSpPr>
          <p:nvPr>
            <p:ph type="body" idx="1"/>
          </p:nvPr>
        </p:nvSpPr>
        <p:spPr>
          <a:xfrm>
            <a:off x="731520" y="4560570"/>
            <a:ext cx="5852160" cy="4320540"/>
          </a:xfrm>
          <a:prstGeom prst="rect">
            <a:avLst/>
          </a:prstGeom>
        </p:spPr>
        <p:txBody>
          <a:bodyPr lIns="86982" tIns="86982" rIns="86982" bIns="86982" anchor="t" anchorCtr="0">
            <a:no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Shape 116"/>
          <p:cNvSpPr>
            <a:spLocks noGrp="1" noRot="1" noChangeAspect="1"/>
          </p:cNvSpPr>
          <p:nvPr>
            <p:ph type="sldImg" idx="2"/>
          </p:nvPr>
        </p:nvSpPr>
        <p:spPr>
          <a:xfrm>
            <a:off x="1257300" y="720725"/>
            <a:ext cx="4800600" cy="36004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7" name="Shape 117"/>
          <p:cNvSpPr txBox="1">
            <a:spLocks noGrp="1"/>
          </p:cNvSpPr>
          <p:nvPr>
            <p:ph type="body" idx="1"/>
          </p:nvPr>
        </p:nvSpPr>
        <p:spPr>
          <a:xfrm>
            <a:off x="731520" y="4560570"/>
            <a:ext cx="5852160" cy="4320540"/>
          </a:xfrm>
          <a:prstGeom prst="rect">
            <a:avLst/>
          </a:prstGeom>
        </p:spPr>
        <p:txBody>
          <a:bodyPr lIns="86982" tIns="86982" rIns="86982" bIns="86982" anchor="t" anchorCtr="0">
            <a:no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Shape 128"/>
          <p:cNvSpPr>
            <a:spLocks noGrp="1" noRot="1" noChangeAspect="1"/>
          </p:cNvSpPr>
          <p:nvPr>
            <p:ph type="sldImg" idx="2"/>
          </p:nvPr>
        </p:nvSpPr>
        <p:spPr>
          <a:xfrm>
            <a:off x="1257300" y="720725"/>
            <a:ext cx="4800600" cy="36004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9" name="Shape 129"/>
          <p:cNvSpPr txBox="1">
            <a:spLocks noGrp="1"/>
          </p:cNvSpPr>
          <p:nvPr>
            <p:ph type="body" idx="1"/>
          </p:nvPr>
        </p:nvSpPr>
        <p:spPr>
          <a:xfrm>
            <a:off x="731520" y="4560570"/>
            <a:ext cx="5852160" cy="4320540"/>
          </a:xfrm>
          <a:prstGeom prst="rect">
            <a:avLst/>
          </a:prstGeom>
        </p:spPr>
        <p:txBody>
          <a:bodyPr lIns="86982" tIns="86982" rIns="86982" bIns="86982" anchor="t" anchorCtr="0">
            <a:no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Shape 134"/>
          <p:cNvSpPr>
            <a:spLocks noGrp="1" noRot="1" noChangeAspect="1"/>
          </p:cNvSpPr>
          <p:nvPr>
            <p:ph type="sldImg" idx="2"/>
          </p:nvPr>
        </p:nvSpPr>
        <p:spPr>
          <a:xfrm>
            <a:off x="1257300" y="720725"/>
            <a:ext cx="4800600" cy="36004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5" name="Shape 135"/>
          <p:cNvSpPr txBox="1">
            <a:spLocks noGrp="1"/>
          </p:cNvSpPr>
          <p:nvPr>
            <p:ph type="body" idx="1"/>
          </p:nvPr>
        </p:nvSpPr>
        <p:spPr>
          <a:xfrm>
            <a:off x="731520" y="4560570"/>
            <a:ext cx="5852160" cy="4320540"/>
          </a:xfrm>
          <a:prstGeom prst="rect">
            <a:avLst/>
          </a:prstGeom>
        </p:spPr>
        <p:txBody>
          <a:bodyPr lIns="86982" tIns="86982" rIns="86982" bIns="86982" anchor="t" anchorCtr="0">
            <a:no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Shape 141"/>
          <p:cNvSpPr>
            <a:spLocks noGrp="1" noRot="1" noChangeAspect="1"/>
          </p:cNvSpPr>
          <p:nvPr>
            <p:ph type="sldImg" idx="2"/>
          </p:nvPr>
        </p:nvSpPr>
        <p:spPr>
          <a:xfrm>
            <a:off x="1257300" y="720725"/>
            <a:ext cx="4800600" cy="36004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2" name="Shape 142"/>
          <p:cNvSpPr txBox="1">
            <a:spLocks noGrp="1"/>
          </p:cNvSpPr>
          <p:nvPr>
            <p:ph type="body" idx="1"/>
          </p:nvPr>
        </p:nvSpPr>
        <p:spPr>
          <a:xfrm>
            <a:off x="731520" y="4560570"/>
            <a:ext cx="5852160" cy="4320540"/>
          </a:xfrm>
          <a:prstGeom prst="rect">
            <a:avLst/>
          </a:prstGeom>
        </p:spPr>
        <p:txBody>
          <a:bodyPr lIns="86982" tIns="86982" rIns="86982" bIns="86982" anchor="t" anchorCtr="0">
            <a:no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Shape 148"/>
          <p:cNvSpPr>
            <a:spLocks noGrp="1" noRot="1" noChangeAspect="1"/>
          </p:cNvSpPr>
          <p:nvPr>
            <p:ph type="sldImg" idx="2"/>
          </p:nvPr>
        </p:nvSpPr>
        <p:spPr>
          <a:xfrm>
            <a:off x="1257300" y="720725"/>
            <a:ext cx="4800600" cy="36004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9" name="Shape 149"/>
          <p:cNvSpPr txBox="1">
            <a:spLocks noGrp="1"/>
          </p:cNvSpPr>
          <p:nvPr>
            <p:ph type="body" idx="1"/>
          </p:nvPr>
        </p:nvSpPr>
        <p:spPr>
          <a:xfrm>
            <a:off x="731520" y="4560570"/>
            <a:ext cx="5852160" cy="4320540"/>
          </a:xfrm>
          <a:prstGeom prst="rect">
            <a:avLst/>
          </a:prstGeom>
        </p:spPr>
        <p:txBody>
          <a:bodyPr lIns="86982" tIns="86982" rIns="86982" bIns="86982" anchor="t" anchorCtr="0">
            <a:no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Shape 157"/>
          <p:cNvSpPr>
            <a:spLocks noGrp="1" noRot="1" noChangeAspect="1"/>
          </p:cNvSpPr>
          <p:nvPr>
            <p:ph type="sldImg" idx="2"/>
          </p:nvPr>
        </p:nvSpPr>
        <p:spPr>
          <a:xfrm>
            <a:off x="1257300" y="720725"/>
            <a:ext cx="4800600" cy="36004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8" name="Shape 158"/>
          <p:cNvSpPr txBox="1">
            <a:spLocks noGrp="1"/>
          </p:cNvSpPr>
          <p:nvPr>
            <p:ph type="body" idx="1"/>
          </p:nvPr>
        </p:nvSpPr>
        <p:spPr>
          <a:xfrm>
            <a:off x="731520" y="4560570"/>
            <a:ext cx="5852160" cy="4320540"/>
          </a:xfrm>
          <a:prstGeom prst="rect">
            <a:avLst/>
          </a:prstGeom>
        </p:spPr>
        <p:txBody>
          <a:bodyPr lIns="86982" tIns="86982" rIns="86982" bIns="86982" anchor="t" anchorCtr="0">
            <a:no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Shape 30"/>
          <p:cNvSpPr>
            <a:spLocks noGrp="1" noRot="1" noChangeAspect="1"/>
          </p:cNvSpPr>
          <p:nvPr>
            <p:ph type="sldImg" idx="2"/>
          </p:nvPr>
        </p:nvSpPr>
        <p:spPr>
          <a:xfrm>
            <a:off x="1257300" y="720725"/>
            <a:ext cx="4800600" cy="36004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" name="Shape 31"/>
          <p:cNvSpPr txBox="1">
            <a:spLocks noGrp="1"/>
          </p:cNvSpPr>
          <p:nvPr>
            <p:ph type="body" idx="1"/>
          </p:nvPr>
        </p:nvSpPr>
        <p:spPr>
          <a:xfrm>
            <a:off x="731520" y="4560570"/>
            <a:ext cx="5852160" cy="4320540"/>
          </a:xfrm>
          <a:prstGeom prst="rect">
            <a:avLst/>
          </a:prstGeom>
        </p:spPr>
        <p:txBody>
          <a:bodyPr lIns="86982" tIns="86982" rIns="86982" bIns="86982" anchor="t" anchorCtr="0">
            <a:no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Shape 36"/>
          <p:cNvSpPr>
            <a:spLocks noGrp="1" noRot="1" noChangeAspect="1"/>
          </p:cNvSpPr>
          <p:nvPr>
            <p:ph type="sldImg" idx="2"/>
          </p:nvPr>
        </p:nvSpPr>
        <p:spPr>
          <a:xfrm>
            <a:off x="1257300" y="720725"/>
            <a:ext cx="4800600" cy="36004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7" name="Shape 37"/>
          <p:cNvSpPr txBox="1">
            <a:spLocks noGrp="1"/>
          </p:cNvSpPr>
          <p:nvPr>
            <p:ph type="body" idx="1"/>
          </p:nvPr>
        </p:nvSpPr>
        <p:spPr>
          <a:xfrm>
            <a:off x="731520" y="4560570"/>
            <a:ext cx="5852160" cy="4320540"/>
          </a:xfrm>
          <a:prstGeom prst="rect">
            <a:avLst/>
          </a:prstGeom>
        </p:spPr>
        <p:txBody>
          <a:bodyPr lIns="86982" tIns="86982" rIns="86982" bIns="86982" anchor="t" anchorCtr="0">
            <a:no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Shape 42"/>
          <p:cNvSpPr>
            <a:spLocks noGrp="1" noRot="1" noChangeAspect="1"/>
          </p:cNvSpPr>
          <p:nvPr>
            <p:ph type="sldImg" idx="2"/>
          </p:nvPr>
        </p:nvSpPr>
        <p:spPr>
          <a:xfrm>
            <a:off x="1257300" y="720725"/>
            <a:ext cx="4800600" cy="36004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3" name="Shape 43"/>
          <p:cNvSpPr txBox="1">
            <a:spLocks noGrp="1"/>
          </p:cNvSpPr>
          <p:nvPr>
            <p:ph type="body" idx="1"/>
          </p:nvPr>
        </p:nvSpPr>
        <p:spPr>
          <a:xfrm>
            <a:off x="731520" y="4560570"/>
            <a:ext cx="5852160" cy="4320540"/>
          </a:xfrm>
          <a:prstGeom prst="rect">
            <a:avLst/>
          </a:prstGeom>
        </p:spPr>
        <p:txBody>
          <a:bodyPr lIns="86982" tIns="86982" rIns="86982" bIns="86982" anchor="t" anchorCtr="0">
            <a:no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Shape 48"/>
          <p:cNvSpPr>
            <a:spLocks noGrp="1" noRot="1" noChangeAspect="1"/>
          </p:cNvSpPr>
          <p:nvPr>
            <p:ph type="sldImg" idx="2"/>
          </p:nvPr>
        </p:nvSpPr>
        <p:spPr>
          <a:xfrm>
            <a:off x="1257300" y="720725"/>
            <a:ext cx="4800600" cy="36004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9" name="Shape 49"/>
          <p:cNvSpPr txBox="1">
            <a:spLocks noGrp="1"/>
          </p:cNvSpPr>
          <p:nvPr>
            <p:ph type="body" idx="1"/>
          </p:nvPr>
        </p:nvSpPr>
        <p:spPr>
          <a:xfrm>
            <a:off x="731520" y="4560570"/>
            <a:ext cx="5852160" cy="4320540"/>
          </a:xfrm>
          <a:prstGeom prst="rect">
            <a:avLst/>
          </a:prstGeom>
        </p:spPr>
        <p:txBody>
          <a:bodyPr lIns="86982" tIns="86982" rIns="86982" bIns="86982" anchor="t" anchorCtr="0">
            <a:no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Shape 55"/>
          <p:cNvSpPr>
            <a:spLocks noGrp="1" noRot="1" noChangeAspect="1"/>
          </p:cNvSpPr>
          <p:nvPr>
            <p:ph type="sldImg" idx="2"/>
          </p:nvPr>
        </p:nvSpPr>
        <p:spPr>
          <a:xfrm>
            <a:off x="1257300" y="720725"/>
            <a:ext cx="4800600" cy="36004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6" name="Shape 56"/>
          <p:cNvSpPr txBox="1">
            <a:spLocks noGrp="1"/>
          </p:cNvSpPr>
          <p:nvPr>
            <p:ph type="body" idx="1"/>
          </p:nvPr>
        </p:nvSpPr>
        <p:spPr>
          <a:xfrm>
            <a:off x="731520" y="4560570"/>
            <a:ext cx="5852160" cy="4320540"/>
          </a:xfrm>
          <a:prstGeom prst="rect">
            <a:avLst/>
          </a:prstGeom>
        </p:spPr>
        <p:txBody>
          <a:bodyPr lIns="86982" tIns="86982" rIns="86982" bIns="86982" anchor="t" anchorCtr="0">
            <a:no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Shape 61"/>
          <p:cNvSpPr>
            <a:spLocks noGrp="1" noRot="1" noChangeAspect="1"/>
          </p:cNvSpPr>
          <p:nvPr>
            <p:ph type="sldImg" idx="2"/>
          </p:nvPr>
        </p:nvSpPr>
        <p:spPr>
          <a:xfrm>
            <a:off x="1257300" y="720725"/>
            <a:ext cx="4800600" cy="36004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2" name="Shape 62"/>
          <p:cNvSpPr txBox="1">
            <a:spLocks noGrp="1"/>
          </p:cNvSpPr>
          <p:nvPr>
            <p:ph type="body" idx="1"/>
          </p:nvPr>
        </p:nvSpPr>
        <p:spPr>
          <a:xfrm>
            <a:off x="731520" y="4560570"/>
            <a:ext cx="5852160" cy="4320540"/>
          </a:xfrm>
          <a:prstGeom prst="rect">
            <a:avLst/>
          </a:prstGeom>
        </p:spPr>
        <p:txBody>
          <a:bodyPr lIns="86982" tIns="86982" rIns="86982" bIns="86982" anchor="t" anchorCtr="0">
            <a:no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Shape 68"/>
          <p:cNvSpPr>
            <a:spLocks noGrp="1" noRot="1" noChangeAspect="1"/>
          </p:cNvSpPr>
          <p:nvPr>
            <p:ph type="sldImg" idx="2"/>
          </p:nvPr>
        </p:nvSpPr>
        <p:spPr>
          <a:xfrm>
            <a:off x="1257300" y="720725"/>
            <a:ext cx="4800600" cy="36004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9" name="Shape 69"/>
          <p:cNvSpPr txBox="1">
            <a:spLocks noGrp="1"/>
          </p:cNvSpPr>
          <p:nvPr>
            <p:ph type="body" idx="1"/>
          </p:nvPr>
        </p:nvSpPr>
        <p:spPr>
          <a:xfrm>
            <a:off x="731520" y="4560570"/>
            <a:ext cx="5852160" cy="4320540"/>
          </a:xfrm>
          <a:prstGeom prst="rect">
            <a:avLst/>
          </a:prstGeom>
        </p:spPr>
        <p:txBody>
          <a:bodyPr lIns="86982" tIns="86982" rIns="86982" bIns="86982" anchor="t" anchorCtr="0">
            <a:no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Shape 83"/>
          <p:cNvSpPr>
            <a:spLocks noGrp="1" noRot="1" noChangeAspect="1"/>
          </p:cNvSpPr>
          <p:nvPr>
            <p:ph type="sldImg" idx="2"/>
          </p:nvPr>
        </p:nvSpPr>
        <p:spPr>
          <a:xfrm>
            <a:off x="1257300" y="720725"/>
            <a:ext cx="4800600" cy="36004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4" name="Shape 84"/>
          <p:cNvSpPr txBox="1">
            <a:spLocks noGrp="1"/>
          </p:cNvSpPr>
          <p:nvPr>
            <p:ph type="body" idx="1"/>
          </p:nvPr>
        </p:nvSpPr>
        <p:spPr>
          <a:xfrm>
            <a:off x="731520" y="4560570"/>
            <a:ext cx="5852160" cy="4320540"/>
          </a:xfrm>
          <a:prstGeom prst="rect">
            <a:avLst/>
          </a:prstGeom>
        </p:spPr>
        <p:txBody>
          <a:bodyPr lIns="86982" tIns="86982" rIns="86982" bIns="86982" anchor="t" anchorCtr="0">
            <a:noAutofit/>
          </a:bodyPr>
          <a:lstStyle/>
          <a:p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" type="title">
  <p:cSld name="TITLE">
    <p:spTree>
      <p:nvGrpSpPr>
        <p:cNvPr id="1" name="Shape 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hape 7"/>
          <p:cNvSpPr txBox="1">
            <a:spLocks noGrp="1"/>
          </p:cNvSpPr>
          <p:nvPr>
            <p:ph type="ctrTitle"/>
          </p:nvPr>
        </p:nvSpPr>
        <p:spPr>
          <a:xfrm>
            <a:off x="914400" y="3048000"/>
            <a:ext cx="8331200" cy="1219199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algn="ctr">
              <a:buSzPct val="100000"/>
              <a:defRPr sz="4800"/>
            </a:lvl1pPr>
            <a:lvl2pPr algn="ctr">
              <a:buSzPct val="100000"/>
              <a:defRPr sz="4800"/>
            </a:lvl2pPr>
            <a:lvl3pPr algn="ctr">
              <a:buSzPct val="100000"/>
              <a:defRPr sz="4800"/>
            </a:lvl3pPr>
            <a:lvl4pPr algn="ctr">
              <a:buSzPct val="100000"/>
              <a:defRPr sz="4800"/>
            </a:lvl4pPr>
            <a:lvl5pPr algn="ctr">
              <a:buSzPct val="100000"/>
              <a:defRPr sz="4800"/>
            </a:lvl5pPr>
            <a:lvl6pPr algn="ctr">
              <a:buSzPct val="100000"/>
              <a:defRPr sz="4800"/>
            </a:lvl6pPr>
            <a:lvl7pPr algn="ctr">
              <a:buSzPct val="100000"/>
              <a:defRPr sz="4800"/>
            </a:lvl7pPr>
            <a:lvl8pPr algn="ctr">
              <a:buSzPct val="100000"/>
              <a:defRPr sz="4800"/>
            </a:lvl8pPr>
            <a:lvl9pPr algn="ctr">
              <a:buSzPct val="100000"/>
              <a:defRPr sz="4800"/>
            </a:lvl9pPr>
          </a:lstStyle>
          <a:p>
            <a:endParaRPr/>
          </a:p>
        </p:txBody>
      </p:sp>
      <p:sp>
        <p:nvSpPr>
          <p:cNvPr id="8" name="Shape 8"/>
          <p:cNvSpPr txBox="1">
            <a:spLocks noGrp="1"/>
          </p:cNvSpPr>
          <p:nvPr>
            <p:ph type="subTitle" idx="1"/>
          </p:nvPr>
        </p:nvSpPr>
        <p:spPr>
          <a:xfrm>
            <a:off x="1828800" y="4572000"/>
            <a:ext cx="6502399" cy="9144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algn="ctr">
              <a:buSzPct val="100000"/>
              <a:defRPr sz="3200"/>
            </a:lvl1pPr>
            <a:lvl2pPr algn="ctr">
              <a:buSzPct val="100000"/>
              <a:defRPr sz="3200"/>
            </a:lvl2pPr>
            <a:lvl3pPr algn="ctr">
              <a:buSzPct val="100000"/>
              <a:defRPr sz="3200"/>
            </a:lvl3pPr>
            <a:lvl4pPr algn="ctr">
              <a:buSzPct val="100000"/>
              <a:defRPr sz="3200"/>
            </a:lvl4pPr>
            <a:lvl5pPr algn="ctr">
              <a:buSzPct val="100000"/>
              <a:defRPr sz="3200"/>
            </a:lvl5pPr>
            <a:lvl6pPr algn="ctr">
              <a:buSzPct val="100000"/>
              <a:defRPr sz="3200"/>
            </a:lvl6pPr>
            <a:lvl7pPr algn="ctr">
              <a:buSzPct val="100000"/>
              <a:defRPr sz="3200"/>
            </a:lvl7pPr>
            <a:lvl8pPr algn="ctr">
              <a:buSzPct val="100000"/>
              <a:defRPr sz="3200"/>
            </a:lvl8pPr>
            <a:lvl9pPr algn="ctr">
              <a:buSzPct val="100000"/>
              <a:defRPr sz="32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x" type="tx">
  <p:cSld name="TITLE_AND_BODY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 txBox="1">
            <a:spLocks noGrp="1"/>
          </p:cNvSpPr>
          <p:nvPr>
            <p:ph type="title"/>
          </p:nvPr>
        </p:nvSpPr>
        <p:spPr>
          <a:xfrm>
            <a:off x="304800" y="304800"/>
            <a:ext cx="9550400" cy="9144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>
              <a:buSzPct val="99224"/>
              <a:defRPr sz="4266"/>
            </a:lvl1pPr>
            <a:lvl2pPr>
              <a:buSzPct val="99224"/>
              <a:defRPr sz="4266"/>
            </a:lvl2pPr>
            <a:lvl3pPr>
              <a:buSzPct val="99224"/>
              <a:defRPr sz="4266"/>
            </a:lvl3pPr>
            <a:lvl4pPr>
              <a:buSzPct val="99224"/>
              <a:defRPr sz="4266"/>
            </a:lvl4pPr>
            <a:lvl5pPr>
              <a:buSzPct val="99224"/>
              <a:defRPr sz="4266"/>
            </a:lvl5pPr>
            <a:lvl6pPr>
              <a:buSzPct val="99224"/>
              <a:defRPr sz="4266"/>
            </a:lvl6pPr>
            <a:lvl7pPr>
              <a:buSzPct val="99224"/>
              <a:defRPr sz="4266"/>
            </a:lvl7pPr>
            <a:lvl8pPr>
              <a:buSzPct val="99224"/>
              <a:defRPr sz="4266"/>
            </a:lvl8pPr>
            <a:lvl9pPr>
              <a:buSzPct val="99224"/>
              <a:defRPr sz="4266"/>
            </a:lvl9pPr>
          </a:lstStyle>
          <a:p>
            <a:endParaRPr/>
          </a:p>
        </p:txBody>
      </p:sp>
      <p:sp>
        <p:nvSpPr>
          <p:cNvPr id="11" name="Shape 11"/>
          <p:cNvSpPr txBox="1">
            <a:spLocks noGrp="1"/>
          </p:cNvSpPr>
          <p:nvPr>
            <p:ph type="body" idx="1"/>
          </p:nvPr>
        </p:nvSpPr>
        <p:spPr>
          <a:xfrm>
            <a:off x="304800" y="1828800"/>
            <a:ext cx="9550400" cy="5486399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>
              <a:buSzPct val="98765"/>
              <a:defRPr sz="2666"/>
            </a:lvl1pPr>
            <a:lvl2pPr>
              <a:buSzPct val="98765"/>
              <a:defRPr sz="2666"/>
            </a:lvl2pPr>
            <a:lvl3pPr>
              <a:buSzPct val="98765"/>
              <a:defRPr sz="2666"/>
            </a:lvl3pPr>
            <a:lvl4pPr>
              <a:buSzPct val="98765"/>
              <a:defRPr sz="2666"/>
            </a:lvl4pPr>
            <a:lvl5pPr>
              <a:buSzPct val="98765"/>
              <a:defRPr sz="2666"/>
            </a:lvl5pPr>
            <a:lvl6pPr>
              <a:buSzPct val="98765"/>
              <a:defRPr sz="2666"/>
            </a:lvl6pPr>
            <a:lvl7pPr>
              <a:buSzPct val="98765"/>
              <a:defRPr sz="2666"/>
            </a:lvl7pPr>
            <a:lvl8pPr>
              <a:buSzPct val="98765"/>
              <a:defRPr sz="2666"/>
            </a:lvl8pPr>
            <a:lvl9pPr>
              <a:buSzPct val="98765"/>
              <a:defRPr sz="2666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ColTx" type="twoColTx">
  <p:cSld name="TITLE_AND_TWO_COLUMNS">
    <p:spTree>
      <p:nvGrpSpPr>
        <p:cNvPr id="1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hape 13"/>
          <p:cNvSpPr txBox="1">
            <a:spLocks noGrp="1"/>
          </p:cNvSpPr>
          <p:nvPr>
            <p:ph type="title"/>
          </p:nvPr>
        </p:nvSpPr>
        <p:spPr>
          <a:xfrm>
            <a:off x="304800" y="304800"/>
            <a:ext cx="9550400" cy="9144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>
              <a:buSzPct val="99224"/>
              <a:defRPr sz="4266"/>
            </a:lvl1pPr>
            <a:lvl2pPr>
              <a:buSzPct val="99224"/>
              <a:defRPr sz="4266"/>
            </a:lvl2pPr>
            <a:lvl3pPr>
              <a:buSzPct val="99224"/>
              <a:defRPr sz="4266"/>
            </a:lvl3pPr>
            <a:lvl4pPr>
              <a:buSzPct val="99224"/>
              <a:defRPr sz="4266"/>
            </a:lvl4pPr>
            <a:lvl5pPr>
              <a:buSzPct val="99224"/>
              <a:defRPr sz="4266"/>
            </a:lvl5pPr>
            <a:lvl6pPr>
              <a:buSzPct val="99224"/>
              <a:defRPr sz="4266"/>
            </a:lvl6pPr>
            <a:lvl7pPr>
              <a:buSzPct val="99224"/>
              <a:defRPr sz="4266"/>
            </a:lvl7pPr>
            <a:lvl8pPr>
              <a:buSzPct val="99224"/>
              <a:defRPr sz="4266"/>
            </a:lvl8pPr>
            <a:lvl9pPr>
              <a:buSzPct val="99224"/>
              <a:defRPr sz="4266"/>
            </a:lvl9pPr>
          </a:lstStyle>
          <a:p>
            <a:endParaRPr/>
          </a:p>
        </p:txBody>
      </p:sp>
      <p:sp>
        <p:nvSpPr>
          <p:cNvPr id="14" name="Shape 14"/>
          <p:cNvSpPr txBox="1">
            <a:spLocks noGrp="1"/>
          </p:cNvSpPr>
          <p:nvPr>
            <p:ph type="body" idx="1"/>
          </p:nvPr>
        </p:nvSpPr>
        <p:spPr>
          <a:xfrm>
            <a:off x="304800" y="1828800"/>
            <a:ext cx="4470399" cy="5486399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>
              <a:buSzPct val="98765"/>
              <a:defRPr sz="2666"/>
            </a:lvl1pPr>
            <a:lvl2pPr>
              <a:buSzPct val="98765"/>
              <a:defRPr sz="2666"/>
            </a:lvl2pPr>
            <a:lvl3pPr>
              <a:buSzPct val="98765"/>
              <a:defRPr sz="2666"/>
            </a:lvl3pPr>
            <a:lvl4pPr>
              <a:buSzPct val="98765"/>
              <a:defRPr sz="2666"/>
            </a:lvl4pPr>
            <a:lvl5pPr>
              <a:buSzPct val="98765"/>
              <a:defRPr sz="2666"/>
            </a:lvl5pPr>
            <a:lvl6pPr>
              <a:buSzPct val="98765"/>
              <a:defRPr sz="2666"/>
            </a:lvl6pPr>
            <a:lvl7pPr>
              <a:buSzPct val="98765"/>
              <a:defRPr sz="2666"/>
            </a:lvl7pPr>
            <a:lvl8pPr>
              <a:buSzPct val="98765"/>
              <a:defRPr sz="2666"/>
            </a:lvl8pPr>
            <a:lvl9pPr>
              <a:buSzPct val="98765"/>
              <a:defRPr sz="2666"/>
            </a:lvl9pPr>
          </a:lstStyle>
          <a:p>
            <a:endParaRPr/>
          </a:p>
        </p:txBody>
      </p:sp>
      <p:sp>
        <p:nvSpPr>
          <p:cNvPr id="15" name="Shape 15"/>
          <p:cNvSpPr txBox="1">
            <a:spLocks noGrp="1"/>
          </p:cNvSpPr>
          <p:nvPr>
            <p:ph type="body" idx="2"/>
          </p:nvPr>
        </p:nvSpPr>
        <p:spPr>
          <a:xfrm>
            <a:off x="5384800" y="1828800"/>
            <a:ext cx="4470399" cy="5486399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>
              <a:buSzPct val="98765"/>
              <a:defRPr sz="2666"/>
            </a:lvl1pPr>
            <a:lvl2pPr>
              <a:buSzPct val="98765"/>
              <a:defRPr sz="2666"/>
            </a:lvl2pPr>
            <a:lvl3pPr>
              <a:buSzPct val="98765"/>
              <a:defRPr sz="2666"/>
            </a:lvl3pPr>
            <a:lvl4pPr>
              <a:buSzPct val="98765"/>
              <a:defRPr sz="2666"/>
            </a:lvl4pPr>
            <a:lvl5pPr>
              <a:buSzPct val="98765"/>
              <a:defRPr sz="2666"/>
            </a:lvl5pPr>
            <a:lvl6pPr>
              <a:buSzPct val="98765"/>
              <a:defRPr sz="2666"/>
            </a:lvl6pPr>
            <a:lvl7pPr>
              <a:buSzPct val="98765"/>
              <a:defRPr sz="2666"/>
            </a:lvl7pPr>
            <a:lvl8pPr>
              <a:buSzPct val="98765"/>
              <a:defRPr sz="2666"/>
            </a:lvl8pPr>
            <a:lvl9pPr>
              <a:buSzPct val="98765"/>
              <a:defRPr sz="2666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_ONLY">
  <p:cSld name="CAPTION_ONL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hape 17"/>
          <p:cNvSpPr txBox="1">
            <a:spLocks noGrp="1"/>
          </p:cNvSpPr>
          <p:nvPr>
            <p:ph type="body" idx="1"/>
          </p:nvPr>
        </p:nvSpPr>
        <p:spPr>
          <a:xfrm>
            <a:off x="304800" y="6705600"/>
            <a:ext cx="9550400" cy="609599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algn="ctr">
              <a:buSzPct val="100000"/>
              <a:defRPr sz="3200"/>
            </a:lvl1pPr>
            <a:lvl2pPr algn="ctr">
              <a:buSzPct val="100000"/>
              <a:defRPr sz="3200"/>
            </a:lvl2pPr>
            <a:lvl3pPr algn="ctr">
              <a:buSzPct val="100000"/>
              <a:defRPr sz="3200"/>
            </a:lvl3pPr>
            <a:lvl4pPr algn="ctr">
              <a:buSzPct val="100000"/>
              <a:defRPr sz="3200"/>
            </a:lvl4pPr>
            <a:lvl5pPr algn="ctr">
              <a:buSzPct val="100000"/>
              <a:defRPr sz="3200"/>
            </a:lvl5pPr>
            <a:lvl6pPr algn="ctr">
              <a:buSzPct val="100000"/>
              <a:defRPr sz="3200"/>
            </a:lvl6pPr>
            <a:lvl7pPr algn="ctr">
              <a:buSzPct val="100000"/>
              <a:defRPr sz="3200"/>
            </a:lvl7pPr>
            <a:lvl8pPr algn="ctr">
              <a:buSzPct val="100000"/>
              <a:defRPr sz="3200"/>
            </a:lvl8pPr>
            <a:lvl9pPr algn="ctr">
              <a:buSzPct val="100000"/>
              <a:defRPr sz="32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4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</p:sldLayoutIdLst>
  <p:txStyles>
    <p:title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</p:titleStyle>
    <p:body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bodyStyle>
    <p:other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jp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8.jpg"/><Relationship Id="rId4" Type="http://schemas.openxmlformats.org/officeDocument/2006/relationships/image" Target="../media/image17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6.png"/><Relationship Id="rId4" Type="http://schemas.openxmlformats.org/officeDocument/2006/relationships/image" Target="../media/image19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hyperlink" Target="http://www.biologycorner.com/anatomy/intro/BodyCavity2_label.jpg" TargetMode="Externa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6" Type="http://schemas.openxmlformats.org/officeDocument/2006/relationships/hyperlink" Target="http://www.biologycorner.com/anatomy/intro/BodyCavity_label.jpg" TargetMode="Externa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Relationship Id="rId6" Type="http://schemas.openxmlformats.org/officeDocument/2006/relationships/hyperlink" Target="http://www.biologycorner.com/anatomy/intro/organ_systems_blanks.jpg" TargetMode="External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6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1.png"/><Relationship Id="rId5" Type="http://schemas.openxmlformats.org/officeDocument/2006/relationships/hyperlink" Target="http://www.biologycorner.com/anatomy/intro/bodyregions_describe.html" TargetMode="External"/><Relationship Id="rId4" Type="http://schemas.openxmlformats.org/officeDocument/2006/relationships/image" Target="../media/image30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png"/><Relationship Id="rId3" Type="http://schemas.openxmlformats.org/officeDocument/2006/relationships/image" Target="../media/image1.png"/><Relationship Id="rId7" Type="http://schemas.openxmlformats.org/officeDocument/2006/relationships/image" Target="../media/image34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3.png"/><Relationship Id="rId5" Type="http://schemas.openxmlformats.org/officeDocument/2006/relationships/hyperlink" Target="http://www.explorehealthcareers.org/en/index.aspx" TargetMode="External"/><Relationship Id="rId4" Type="http://schemas.openxmlformats.org/officeDocument/2006/relationships/image" Target="../media/image3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3.jpg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stretch>
            <a:fillRect/>
          </a:stretch>
        </a:blipFill>
        <a:effectLst/>
      </p:bgPr>
    </p:bg>
    <p:spTree>
      <p:nvGrpSpPr>
        <p:cNvPr id="1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Shape 19"/>
          <p:cNvSpPr/>
          <p:nvPr/>
        </p:nvSpPr>
        <p:spPr>
          <a:xfrm>
            <a:off x="751400" y="4540225"/>
            <a:ext cx="8657150" cy="1365225"/>
          </a:xfrm>
          <a:prstGeom prst="rect">
            <a:avLst/>
          </a:prstGeom>
          <a:blipFill>
            <a:blip r:embed="rId4"/>
            <a:stretch>
              <a:fillRect/>
            </a:stretch>
          </a:blipFill>
        </p:spPr>
      </p:sp>
      <p:sp>
        <p:nvSpPr>
          <p:cNvPr id="20" name="Shape 20"/>
          <p:cNvSpPr txBox="1">
            <a:spLocks noGrp="1"/>
          </p:cNvSpPr>
          <p:nvPr>
            <p:ph type="subTitle" idx="1"/>
          </p:nvPr>
        </p:nvSpPr>
        <p:spPr>
          <a:xfrm>
            <a:off x="1490475" y="5893150"/>
            <a:ext cx="7085874" cy="1159224"/>
          </a:xfrm>
          <a:prstGeom prst="rect">
            <a:avLst/>
          </a:prstGeom>
        </p:spPr>
        <p:txBody>
          <a:bodyPr lIns="38100" tIns="38100" rIns="38100" bIns="38100" anchor="t" anchorCtr="0">
            <a:noAutofit/>
          </a:bodyPr>
          <a:lstStyle/>
          <a:p>
            <a:pPr marL="0" marR="0" indent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333">
                <a:solidFill>
                  <a:srgbClr val="795339"/>
                </a:solidFill>
                <a:latin typeface="Arial"/>
                <a:ea typeface="Arial"/>
                <a:cs typeface="Arial"/>
                <a:sym typeface="Arial"/>
              </a:rPr>
              <a:t>Introduction to Human Anatomy and Physiology</a:t>
            </a:r>
          </a:p>
        </p:txBody>
      </p:sp>
      <p:sp>
        <p:nvSpPr>
          <p:cNvPr id="21" name="Shape 21"/>
          <p:cNvSpPr/>
          <p:nvPr/>
        </p:nvSpPr>
        <p:spPr>
          <a:xfrm>
            <a:off x="2709325" y="169325"/>
            <a:ext cx="4572000" cy="4561400"/>
          </a:xfrm>
          <a:prstGeom prst="rect">
            <a:avLst/>
          </a:prstGeom>
          <a:blipFill>
            <a:blip r:embed="rId5"/>
            <a:stretch>
              <a:fillRect/>
            </a:stretch>
          </a:blipFill>
        </p:spPr>
      </p:sp>
    </p:spTree>
  </p:cSld>
  <p:clrMapOvr>
    <a:masterClrMapping/>
  </p:clrMapOvr>
  <p:transition spd="slow">
    <p:cut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stretch>
            <a:fillRect/>
          </a:stretch>
        </a:blipFill>
        <a:effectLst/>
      </p:bgPr>
    </p:bg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Shape 64"/>
          <p:cNvSpPr/>
          <p:nvPr/>
        </p:nvSpPr>
        <p:spPr>
          <a:xfrm>
            <a:off x="264575" y="0"/>
            <a:ext cx="9567325" cy="889000"/>
          </a:xfrm>
          <a:prstGeom prst="rect">
            <a:avLst/>
          </a:prstGeom>
          <a:blipFill>
            <a:blip r:embed="rId4"/>
            <a:stretch>
              <a:fillRect/>
            </a:stretch>
          </a:blipFill>
        </p:spPr>
      </p:sp>
      <p:sp>
        <p:nvSpPr>
          <p:cNvPr id="65" name="Shape 65"/>
          <p:cNvSpPr txBox="1"/>
          <p:nvPr/>
        </p:nvSpPr>
        <p:spPr>
          <a:xfrm>
            <a:off x="795475" y="916000"/>
            <a:ext cx="9217675" cy="6619174"/>
          </a:xfrm>
          <a:prstGeom prst="rect">
            <a:avLst/>
          </a:prstGeom>
        </p:spPr>
        <p:txBody>
          <a:bodyPr lIns="38100" tIns="38100" rIns="38100" bIns="38100" anchor="t" anchorCtr="0">
            <a:noAutofit/>
          </a:bodyPr>
          <a:lstStyle/>
          <a:p>
            <a:pPr marL="132644" marR="0" lvl="0" algn="l" rtl="0">
              <a:lnSpc>
                <a:spcPct val="108036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67264"/>
            </a:pPr>
            <a:r>
              <a:rPr lang="en-US" sz="3111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1) Axial Portion - head, neck, trunk</a:t>
            </a:r>
          </a:p>
          <a:p>
            <a:pPr marL="132644" marR="0" lvl="0" algn="l" rtl="0">
              <a:lnSpc>
                <a:spcPct val="108036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67264"/>
            </a:pPr>
            <a:r>
              <a:rPr lang="en-US" sz="3111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2) Appendicular Portion - arms &amp; legs</a:t>
            </a:r>
          </a:p>
          <a:p>
            <a:endParaRPr lang="en-US" sz="3111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endParaRPr lang="en-US" sz="3111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endParaRPr lang="en-US" sz="3111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endParaRPr lang="en-US" sz="3111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endParaRPr lang="en-US" sz="3111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endParaRPr lang="en-US" sz="3111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endParaRPr lang="en-US" sz="3111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endParaRPr lang="en-US" sz="3111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indent="0" algn="l" rtl="0">
              <a:lnSpc>
                <a:spcPct val="10803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933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3) Several body cavities</a:t>
            </a:r>
            <a:br>
              <a:rPr lang="en-US" sz="2933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2933" dirty="0"/>
              <a:t>4) </a:t>
            </a:r>
            <a:r>
              <a:rPr lang="en-US" sz="2933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Layers of membranes within cavities</a:t>
            </a:r>
            <a:br>
              <a:rPr lang="en-US" sz="2933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2933" dirty="0"/>
              <a:t>5) </a:t>
            </a:r>
            <a:r>
              <a:rPr lang="en-US" sz="2933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Variety of organs and organ systems within cavities (VISCERA = internal organs. "Visceral organs")</a:t>
            </a:r>
          </a:p>
          <a:p>
            <a:endParaRPr lang="en-US" sz="2933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6" name="Shape 66"/>
          <p:cNvSpPr/>
          <p:nvPr/>
        </p:nvSpPr>
        <p:spPr>
          <a:xfrm>
            <a:off x="2531660" y="2126121"/>
            <a:ext cx="4233324" cy="3386649"/>
          </a:xfrm>
          <a:prstGeom prst="rect">
            <a:avLst/>
          </a:prstGeom>
          <a:blipFill>
            <a:blip r:embed="rId5"/>
            <a:stretch>
              <a:fillRect/>
            </a:stretch>
          </a:blipFill>
        </p:spPr>
      </p:sp>
    </p:spTree>
  </p:cSld>
  <p:clrMapOvr>
    <a:masterClrMapping/>
  </p:clrMapOvr>
  <p:transition spd="slow">
    <p:cut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stretch>
            <a:fillRect/>
          </a:stretch>
        </a:blipFill>
        <a:effectLst/>
      </p:bgPr>
    </p:bg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Shape 80"/>
          <p:cNvSpPr txBox="1">
            <a:spLocks noGrp="1"/>
          </p:cNvSpPr>
          <p:nvPr>
            <p:ph type="title"/>
          </p:nvPr>
        </p:nvSpPr>
        <p:spPr>
          <a:xfrm>
            <a:off x="304800" y="304800"/>
            <a:ext cx="9626599" cy="990599"/>
          </a:xfrm>
          <a:prstGeom prst="rect">
            <a:avLst/>
          </a:prstGeom>
        </p:spPr>
        <p:txBody>
          <a:bodyPr lIns="38100" tIns="38100" rIns="38100" bIns="38100" anchor="t" anchorCtr="0">
            <a:noAutofit/>
          </a:bodyPr>
          <a:lstStyle/>
          <a:p>
            <a:pPr rtl="0">
              <a:lnSpc>
                <a:spcPct val="100000"/>
              </a:lnSpc>
              <a:buNone/>
            </a:pPr>
            <a:r>
              <a:rPr lang="en-US" sz="4266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Body Cavities</a:t>
            </a:r>
          </a:p>
        </p:txBody>
      </p:sp>
      <p:sp>
        <p:nvSpPr>
          <p:cNvPr id="81" name="Shape 81"/>
          <p:cNvSpPr txBox="1">
            <a:spLocks noGrp="1"/>
          </p:cNvSpPr>
          <p:nvPr>
            <p:ph type="body" idx="1"/>
          </p:nvPr>
        </p:nvSpPr>
        <p:spPr>
          <a:xfrm>
            <a:off x="508000" y="1320800"/>
            <a:ext cx="9625049" cy="5578299"/>
          </a:xfrm>
          <a:prstGeom prst="rect">
            <a:avLst/>
          </a:prstGeom>
        </p:spPr>
        <p:txBody>
          <a:bodyPr lIns="38100" tIns="38100" rIns="38100" bIns="38100" anchor="t" anchorCtr="0">
            <a:noAutofit/>
          </a:bodyPr>
          <a:lstStyle/>
          <a:p>
            <a:pPr rtl="0">
              <a:lnSpc>
                <a:spcPct val="100000"/>
              </a:lnSpc>
            </a:pPr>
            <a:r>
              <a:rPr lang="en-US" sz="2666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Dorsal  = back side</a:t>
            </a:r>
          </a:p>
          <a:p>
            <a:pPr rtl="0">
              <a:lnSpc>
                <a:spcPct val="100000"/>
              </a:lnSpc>
            </a:pPr>
            <a:endParaRPr lang="en-US" dirty="0"/>
          </a:p>
          <a:p>
            <a:pPr lvl="1"/>
            <a:r>
              <a:rPr lang="en-US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      Cranial- contains brain</a:t>
            </a:r>
          </a:p>
          <a:p>
            <a:pPr lvl="1"/>
            <a:r>
              <a:rPr lang="en-US" dirty="0"/>
              <a:t>       Vertebral- contains spinal cord</a:t>
            </a:r>
          </a:p>
          <a:p>
            <a:pPr lvl="1"/>
            <a:endParaRPr lang="en-US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endParaRPr lang="en-US" sz="2666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rtl="0">
              <a:lnSpc>
                <a:spcPct val="100000"/>
              </a:lnSpc>
              <a:buNone/>
            </a:pPr>
            <a:r>
              <a:rPr lang="en-US" sz="2666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Ventral = front side</a:t>
            </a:r>
          </a:p>
          <a:p>
            <a:endParaRPr lang="en-US" sz="2666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rtl="0">
              <a:lnSpc>
                <a:spcPct val="100000"/>
              </a:lnSpc>
              <a:buNone/>
            </a:pPr>
            <a:r>
              <a:rPr lang="en-US" dirty="0"/>
              <a:t>     </a:t>
            </a:r>
            <a:r>
              <a:rPr lang="en-US" sz="2666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Thoracic = chest (heart, trachea, lungs..)</a:t>
            </a:r>
          </a:p>
          <a:p>
            <a:endParaRPr lang="en-US" sz="2666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rtl="0">
              <a:lnSpc>
                <a:spcPct val="100000"/>
              </a:lnSpc>
              <a:buNone/>
            </a:pPr>
            <a:r>
              <a:rPr lang="en-US" dirty="0"/>
              <a:t>      </a:t>
            </a:r>
            <a:r>
              <a:rPr lang="en-US" sz="2666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Abdomen = stomach area (spleen, intestines)</a:t>
            </a:r>
          </a:p>
          <a:p>
            <a:endParaRPr lang="en-US" sz="2666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rtl="0">
              <a:lnSpc>
                <a:spcPct val="100000"/>
              </a:lnSpc>
              <a:buNone/>
            </a:pPr>
            <a:r>
              <a:rPr lang="en-US" dirty="0"/>
              <a:t>      </a:t>
            </a:r>
            <a:r>
              <a:rPr lang="en-US" sz="2666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Pelvic = lower abdomen (bladder, reproductive organs)</a:t>
            </a:r>
          </a:p>
          <a:p>
            <a:endParaRPr lang="en-US" sz="2666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rtl="0">
              <a:lnSpc>
                <a:spcPct val="100000"/>
              </a:lnSpc>
              <a:buNone/>
            </a:pPr>
            <a:r>
              <a:rPr lang="en-US" dirty="0"/>
              <a:t>      Diaphragm= </a:t>
            </a:r>
            <a:r>
              <a:rPr lang="en-US" sz="2666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Separates the thoracic and </a:t>
            </a:r>
            <a:r>
              <a:rPr lang="en-US" dirty="0"/>
              <a:t>abdominal</a:t>
            </a:r>
            <a:r>
              <a:rPr lang="en-US" sz="2666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region</a:t>
            </a:r>
          </a:p>
          <a:p>
            <a:endParaRPr lang="en-US" sz="2666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" name="Shape 101">
            <a:extLst>
              <a:ext uri="{FF2B5EF4-FFF2-40B4-BE49-F238E27FC236}">
                <a16:creationId xmlns:a16="http://schemas.microsoft.com/office/drawing/2014/main" id="{1295A811-339E-4459-B32A-83E2FE87B130}"/>
              </a:ext>
            </a:extLst>
          </p:cNvPr>
          <p:cNvSpPr/>
          <p:nvPr/>
        </p:nvSpPr>
        <p:spPr>
          <a:xfrm>
            <a:off x="5864773" y="0"/>
            <a:ext cx="4268278" cy="4508938"/>
          </a:xfrm>
          <a:prstGeom prst="rect">
            <a:avLst/>
          </a:prstGeom>
          <a:blipFill>
            <a:blip r:embed="rId4"/>
            <a:stretch>
              <a:fillRect/>
            </a:stretch>
          </a:blipFill>
        </p:spPr>
      </p:sp>
    </p:spTree>
  </p:cSld>
  <p:clrMapOvr>
    <a:masterClrMapping/>
  </p:clrMapOvr>
  <p:transition spd="slow">
    <p:cut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stretch>
            <a:fillRect/>
          </a:stretch>
        </a:blipFill>
        <a:effectLst/>
      </p:bgPr>
    </p:bg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Shape 94"/>
          <p:cNvSpPr/>
          <p:nvPr/>
        </p:nvSpPr>
        <p:spPr>
          <a:xfrm>
            <a:off x="497400" y="0"/>
            <a:ext cx="9165149" cy="1058324"/>
          </a:xfrm>
          <a:prstGeom prst="rect">
            <a:avLst/>
          </a:prstGeom>
          <a:blipFill>
            <a:blip r:embed="rId4"/>
            <a:stretch>
              <a:fillRect/>
            </a:stretch>
          </a:blipFill>
        </p:spPr>
      </p:sp>
      <p:sp>
        <p:nvSpPr>
          <p:cNvPr id="95" name="Shape 95"/>
          <p:cNvSpPr/>
          <p:nvPr/>
        </p:nvSpPr>
        <p:spPr>
          <a:xfrm>
            <a:off x="508000" y="1100650"/>
            <a:ext cx="9334500" cy="5926650"/>
          </a:xfrm>
          <a:prstGeom prst="rect">
            <a:avLst/>
          </a:prstGeom>
          <a:blipFill>
            <a:blip r:embed="rId5"/>
            <a:stretch>
              <a:fillRect/>
            </a:stretch>
          </a:blipFill>
        </p:spPr>
      </p:sp>
    </p:spTree>
  </p:cSld>
  <p:clrMapOvr>
    <a:masterClrMapping/>
  </p:clrMapOvr>
  <p:transition spd="slow">
    <p:cut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stretch>
            <a:fillRect/>
          </a:stretch>
        </a:blipFill>
        <a:effectLst/>
      </p:bgPr>
    </p:bg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Shape 100"/>
          <p:cNvSpPr/>
          <p:nvPr/>
        </p:nvSpPr>
        <p:spPr>
          <a:xfrm>
            <a:off x="497400" y="0"/>
            <a:ext cx="9165149" cy="889000"/>
          </a:xfrm>
          <a:prstGeom prst="rect">
            <a:avLst/>
          </a:prstGeom>
          <a:blipFill>
            <a:blip r:embed="rId4"/>
            <a:stretch>
              <a:fillRect/>
            </a:stretch>
          </a:blipFill>
        </p:spPr>
      </p:sp>
      <p:sp>
        <p:nvSpPr>
          <p:cNvPr id="101" name="Shape 101"/>
          <p:cNvSpPr/>
          <p:nvPr/>
        </p:nvSpPr>
        <p:spPr>
          <a:xfrm>
            <a:off x="1778000" y="1185325"/>
            <a:ext cx="6350000" cy="5926650"/>
          </a:xfrm>
          <a:prstGeom prst="rect">
            <a:avLst/>
          </a:prstGeom>
          <a:blipFill>
            <a:blip r:embed="rId5"/>
            <a:stretch>
              <a:fillRect/>
            </a:stretch>
          </a:blipFill>
        </p:spPr>
      </p:sp>
    </p:spTree>
  </p:cSld>
  <p:clrMapOvr>
    <a:masterClrMapping/>
  </p:clrMapOvr>
  <p:transition spd="slow">
    <p:cut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stretch>
            <a:fillRect/>
          </a:stretch>
        </a:blipFill>
        <a:effectLst/>
      </p:bgPr>
    </p:bg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Shape 86"/>
          <p:cNvSpPr txBox="1"/>
          <p:nvPr/>
        </p:nvSpPr>
        <p:spPr>
          <a:xfrm>
            <a:off x="559150" y="1321150"/>
            <a:ext cx="9117874" cy="5510725"/>
          </a:xfrm>
          <a:prstGeom prst="rect">
            <a:avLst/>
          </a:prstGeom>
        </p:spPr>
        <p:txBody>
          <a:bodyPr lIns="38100" tIns="38100" rIns="38100" bIns="38100" anchor="t" anchorCtr="0">
            <a:noAutofit/>
          </a:bodyPr>
          <a:lstStyle/>
          <a:p>
            <a:pPr marL="0" marR="0" indent="0" algn="l">
              <a:lnSpc>
                <a:spcPct val="12008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11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Label the body cavities (use your book)</a:t>
            </a:r>
          </a:p>
        </p:txBody>
      </p:sp>
      <p:sp>
        <p:nvSpPr>
          <p:cNvPr id="87" name="Shape 87"/>
          <p:cNvSpPr/>
          <p:nvPr/>
        </p:nvSpPr>
        <p:spPr>
          <a:xfrm>
            <a:off x="254000" y="2031975"/>
            <a:ext cx="4656649" cy="4699000"/>
          </a:xfrm>
          <a:prstGeom prst="rect">
            <a:avLst/>
          </a:prstGeom>
          <a:blipFill>
            <a:blip r:embed="rId4"/>
            <a:stretch>
              <a:fillRect/>
            </a:stretch>
          </a:blipFill>
        </p:spPr>
      </p:sp>
      <p:sp>
        <p:nvSpPr>
          <p:cNvPr id="88" name="Shape 88"/>
          <p:cNvSpPr/>
          <p:nvPr/>
        </p:nvSpPr>
        <p:spPr>
          <a:xfrm>
            <a:off x="5249325" y="2031975"/>
            <a:ext cx="4582574" cy="4730724"/>
          </a:xfrm>
          <a:prstGeom prst="rect">
            <a:avLst/>
          </a:prstGeom>
          <a:blipFill>
            <a:blip r:embed="rId5"/>
            <a:stretch>
              <a:fillRect/>
            </a:stretch>
          </a:blipFill>
        </p:spPr>
      </p:sp>
      <p:sp>
        <p:nvSpPr>
          <p:cNvPr id="89" name="Shape 89"/>
          <p:cNvSpPr txBox="1"/>
          <p:nvPr/>
        </p:nvSpPr>
        <p:spPr>
          <a:xfrm>
            <a:off x="508000" y="304800"/>
            <a:ext cx="8179475" cy="862200"/>
          </a:xfrm>
          <a:prstGeom prst="rect">
            <a:avLst/>
          </a:prstGeom>
        </p:spPr>
        <p:txBody>
          <a:bodyPr lIns="38100" tIns="38100" rIns="38100" bIns="38100" anchor="t" anchorCtr="0">
            <a:noAutofit/>
          </a:bodyPr>
          <a:lstStyle/>
          <a:p>
            <a:pPr rtl="0">
              <a:lnSpc>
                <a:spcPct val="100000"/>
              </a:lnSpc>
              <a:buNone/>
            </a:pPr>
            <a:r>
              <a:rPr lang="en-US" sz="2666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It's easier to visualize the body cavities on pictures -  see </a:t>
            </a:r>
            <a:r>
              <a:rPr lang="en-US" sz="2666" u="sng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  <a:hlinkClick r:id="rId6"/>
              </a:rPr>
              <a:t>Body Cavity Label</a:t>
            </a:r>
            <a:r>
              <a:rPr lang="en-US" sz="2666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| </a:t>
            </a:r>
            <a:r>
              <a:rPr lang="en-US" sz="2666" u="sng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  <a:hlinkClick r:id="rId7"/>
              </a:rPr>
              <a:t>Label 2</a:t>
            </a:r>
          </a:p>
        </p:txBody>
      </p:sp>
    </p:spTree>
  </p:cSld>
  <p:clrMapOvr>
    <a:masterClrMapping/>
  </p:clrMapOvr>
  <p:transition spd="slow">
    <p:cut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stretch>
            <a:fillRect/>
          </a:stretch>
        </a:blipFill>
        <a:effectLst/>
      </p:bgPr>
    </p:bg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009BEC-5652-4EB2-9089-DE4057F560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Serous Membranes and Fluid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53776D5-A87A-4A64-9D5E-4B45EB3CD1E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99697" y="1387365"/>
            <a:ext cx="9550400" cy="5486399"/>
          </a:xfrm>
        </p:spPr>
        <p:txBody>
          <a:bodyPr/>
          <a:lstStyle/>
          <a:p>
            <a:pPr marL="76200" lvl="0">
              <a:lnSpc>
                <a:spcPct val="120138"/>
              </a:lnSpc>
              <a:buClr>
                <a:srgbClr val="000000"/>
              </a:buClr>
              <a:buSzPct val="166666"/>
            </a:pPr>
            <a:r>
              <a:rPr lang="en-US" sz="4000" dirty="0"/>
              <a:t>Serous Membrane - two layered, covers organs</a:t>
            </a:r>
          </a:p>
          <a:p>
            <a:pPr marL="762000" lvl="1" indent="-304800">
              <a:lnSpc>
                <a:spcPct val="120138"/>
              </a:lnSpc>
              <a:buClr>
                <a:srgbClr val="000000"/>
              </a:buClr>
              <a:buSzPct val="100000"/>
              <a:buFont typeface="Courier New"/>
              <a:buChar char="o"/>
            </a:pPr>
            <a:r>
              <a:rPr lang="en-US" sz="4000" dirty="0"/>
              <a:t>Outer layer = parietal</a:t>
            </a:r>
          </a:p>
          <a:p>
            <a:pPr marL="762000" lvl="1" indent="-304800">
              <a:lnSpc>
                <a:spcPct val="120138"/>
              </a:lnSpc>
              <a:buClr>
                <a:srgbClr val="000000"/>
              </a:buClr>
              <a:buSzPct val="100000"/>
              <a:buFont typeface="Courier New"/>
              <a:buChar char="o"/>
            </a:pPr>
            <a:r>
              <a:rPr lang="en-US" sz="4000" dirty="0"/>
              <a:t>Inner layer = visceral (lines the organs)</a:t>
            </a:r>
          </a:p>
          <a:p>
            <a:endParaRPr lang="en-US" sz="4000" dirty="0"/>
          </a:p>
          <a:p>
            <a:pPr marL="76200" lvl="0">
              <a:lnSpc>
                <a:spcPct val="120138"/>
              </a:lnSpc>
              <a:buClr>
                <a:srgbClr val="000000"/>
              </a:buClr>
              <a:buSzPct val="166666"/>
            </a:pPr>
            <a:r>
              <a:rPr lang="en-US" sz="4000" dirty="0"/>
              <a:t>Serous fluid – lubricating fluid</a:t>
            </a:r>
          </a:p>
          <a:p>
            <a:endParaRPr lang="en-US" dirty="0"/>
          </a:p>
        </p:txBody>
      </p:sp>
    </p:spTree>
  </p:cSld>
  <p:clrMapOvr>
    <a:masterClrMapping/>
  </p:clrMapOvr>
  <p:transition spd="slow">
    <p:cut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stretch>
            <a:fillRect/>
          </a:stretch>
        </a:blipFill>
        <a:effectLst/>
      </p:bgPr>
    </p:bg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Shape 112"/>
          <p:cNvSpPr/>
          <p:nvPr/>
        </p:nvSpPr>
        <p:spPr>
          <a:xfrm>
            <a:off x="275150" y="0"/>
            <a:ext cx="9366250" cy="1502825"/>
          </a:xfrm>
          <a:prstGeom prst="rect">
            <a:avLst/>
          </a:prstGeom>
          <a:blipFill>
            <a:blip r:embed="rId4"/>
            <a:stretch>
              <a:fillRect/>
            </a:stretch>
          </a:blipFill>
        </p:spPr>
      </p:sp>
      <p:sp>
        <p:nvSpPr>
          <p:cNvPr id="113" name="Shape 113"/>
          <p:cNvSpPr txBox="1"/>
          <p:nvPr/>
        </p:nvSpPr>
        <p:spPr>
          <a:xfrm>
            <a:off x="13751" y="1342675"/>
            <a:ext cx="9627649" cy="2996875"/>
          </a:xfrm>
          <a:prstGeom prst="rect">
            <a:avLst/>
          </a:prstGeom>
        </p:spPr>
        <p:txBody>
          <a:bodyPr lIns="38100" tIns="38100" rIns="38100" bIns="38100" anchor="t" anchorCtr="0">
            <a:noAutofit/>
          </a:bodyPr>
          <a:lstStyle/>
          <a:p>
            <a:pPr marL="381000" marR="0" lvl="0" indent="-360680" algn="l" rtl="0">
              <a:lnSpc>
                <a:spcPct val="119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65986"/>
              <a:buFont typeface="Arial"/>
              <a:buChar char="•"/>
            </a:pPr>
            <a:r>
              <a:rPr lang="en-US" sz="488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Pleura = lungs</a:t>
            </a:r>
          </a:p>
          <a:p>
            <a:pPr marL="381000" marR="0" lvl="0" indent="-360680" algn="l" rtl="0">
              <a:lnSpc>
                <a:spcPct val="119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65986"/>
              <a:buFont typeface="Arial"/>
              <a:buChar char="•"/>
            </a:pPr>
            <a:r>
              <a:rPr lang="en-US" sz="488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Pericardium = heart</a:t>
            </a:r>
          </a:p>
          <a:p>
            <a:pPr marL="381000" marR="0" lvl="0" indent="-360680" algn="l" rtl="0">
              <a:lnSpc>
                <a:spcPct val="119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65986"/>
              <a:buFont typeface="Arial"/>
              <a:buChar char="•"/>
            </a:pPr>
            <a:r>
              <a:rPr lang="en-US" sz="488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Peritoneum = organs </a:t>
            </a:r>
            <a:r>
              <a:rPr lang="en-US" sz="2635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(abdominopelvic region)</a:t>
            </a:r>
          </a:p>
        </p:txBody>
      </p:sp>
      <p:sp>
        <p:nvSpPr>
          <p:cNvPr id="114" name="Shape 114"/>
          <p:cNvSpPr/>
          <p:nvPr/>
        </p:nvSpPr>
        <p:spPr>
          <a:xfrm>
            <a:off x="2794000" y="3915825"/>
            <a:ext cx="3386649" cy="3704149"/>
          </a:xfrm>
          <a:prstGeom prst="rect">
            <a:avLst/>
          </a:prstGeom>
          <a:blipFill>
            <a:blip r:embed="rId5"/>
            <a:stretch>
              <a:fillRect/>
            </a:stretch>
          </a:blipFill>
        </p:spPr>
      </p:sp>
    </p:spTree>
  </p:cSld>
  <p:clrMapOvr>
    <a:masterClrMapping/>
  </p:clrMapOvr>
  <p:transition spd="slow">
    <p:cut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stretch>
            <a:fillRect/>
          </a:stretch>
        </a:blipFill>
        <a:effectLst/>
      </p:bgPr>
    </p:bg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Shape 124"/>
          <p:cNvSpPr/>
          <p:nvPr/>
        </p:nvSpPr>
        <p:spPr>
          <a:xfrm>
            <a:off x="497400" y="0"/>
            <a:ext cx="9165149" cy="889000"/>
          </a:xfrm>
          <a:prstGeom prst="rect">
            <a:avLst/>
          </a:prstGeom>
          <a:blipFill>
            <a:blip r:embed="rId4"/>
            <a:stretch>
              <a:fillRect/>
            </a:stretch>
          </a:blipFill>
        </p:spPr>
      </p:sp>
      <p:sp>
        <p:nvSpPr>
          <p:cNvPr id="125" name="Shape 125"/>
          <p:cNvSpPr/>
          <p:nvPr/>
        </p:nvSpPr>
        <p:spPr>
          <a:xfrm>
            <a:off x="931325" y="846650"/>
            <a:ext cx="8244400" cy="6180649"/>
          </a:xfrm>
          <a:prstGeom prst="rect">
            <a:avLst/>
          </a:prstGeom>
          <a:blipFill>
            <a:blip r:embed="rId5"/>
            <a:stretch>
              <a:fillRect/>
            </a:stretch>
          </a:blipFill>
        </p:spPr>
      </p:sp>
      <p:sp>
        <p:nvSpPr>
          <p:cNvPr id="126" name="Shape 126"/>
          <p:cNvSpPr txBox="1"/>
          <p:nvPr/>
        </p:nvSpPr>
        <p:spPr>
          <a:xfrm>
            <a:off x="1033625" y="7163150"/>
            <a:ext cx="8084250" cy="384874"/>
          </a:xfrm>
          <a:prstGeom prst="rect">
            <a:avLst/>
          </a:prstGeom>
        </p:spPr>
        <p:txBody>
          <a:bodyPr lIns="38100" tIns="38100" rIns="38100" bIns="38100" anchor="t" anchorCtr="0">
            <a:noAutofit/>
          </a:bodyPr>
          <a:lstStyle/>
          <a:p>
            <a:pPr marL="0" marR="0" indent="0" algn="r" rtl="0">
              <a:lnSpc>
                <a:spcPct val="12013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rPr>
              <a:t>Homework: </a:t>
            </a:r>
            <a:r>
              <a:rPr lang="en-US" sz="2000" u="sng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  <a:hlinkClick r:id="rId6"/>
              </a:rPr>
              <a:t>Organ Systems Concept Map</a:t>
            </a:r>
          </a:p>
        </p:txBody>
      </p:sp>
    </p:spTree>
  </p:cSld>
  <p:clrMapOvr>
    <a:masterClrMapping/>
  </p:clrMapOvr>
  <p:transition spd="slow">
    <p:cut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stretch>
            <a:fillRect/>
          </a:stretch>
        </a:blipFill>
        <a:effectLst/>
      </p:bgPr>
    </p:bg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Shape 131"/>
          <p:cNvSpPr/>
          <p:nvPr/>
        </p:nvSpPr>
        <p:spPr>
          <a:xfrm>
            <a:off x="6096000" y="507975"/>
            <a:ext cx="3979325" cy="5630324"/>
          </a:xfrm>
          <a:prstGeom prst="rect">
            <a:avLst/>
          </a:prstGeom>
          <a:blipFill>
            <a:blip r:embed="rId4"/>
            <a:stretch>
              <a:fillRect/>
            </a:stretch>
          </a:blipFill>
        </p:spPr>
      </p:sp>
      <p:sp>
        <p:nvSpPr>
          <p:cNvPr id="132" name="Shape 132"/>
          <p:cNvSpPr txBox="1"/>
          <p:nvPr/>
        </p:nvSpPr>
        <p:spPr>
          <a:xfrm>
            <a:off x="203300" y="100325"/>
            <a:ext cx="5740799" cy="7441075"/>
          </a:xfrm>
          <a:prstGeom prst="rect">
            <a:avLst/>
          </a:prstGeom>
        </p:spPr>
        <p:txBody>
          <a:bodyPr lIns="38100" tIns="38100" rIns="38100" bIns="38100" anchor="t" anchorCtr="0">
            <a:noAutofit/>
          </a:bodyPr>
          <a:lstStyle/>
          <a:p>
            <a:pPr rtl="0">
              <a:lnSpc>
                <a:spcPct val="100000"/>
              </a:lnSpc>
              <a:buNone/>
            </a:pPr>
            <a:r>
              <a:rPr lang="en-US" sz="2666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Directional Terms</a:t>
            </a:r>
            <a:endParaRPr lang="en-US" sz="2666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rtl="0">
              <a:lnSpc>
                <a:spcPct val="100000"/>
              </a:lnSpc>
              <a:buNone/>
            </a:pPr>
            <a:r>
              <a:rPr lang="en-US" sz="2133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Anatomical Position = standing erect, face forward, arms at side, palms facing forward</a:t>
            </a:r>
          </a:p>
          <a:p>
            <a:pPr rt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*Study and learn the following terms*</a:t>
            </a:r>
          </a:p>
          <a:p>
            <a:pPr rt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1. Superior- towards the top</a:t>
            </a:r>
          </a:p>
          <a:p>
            <a:pPr rt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2. Inferior- towards the bottom</a:t>
            </a:r>
          </a:p>
          <a:p>
            <a:pPr rt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3. Anterior- towards the front</a:t>
            </a:r>
          </a:p>
          <a:p>
            <a:pPr rt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4. Posterior- towards the back</a:t>
            </a:r>
          </a:p>
          <a:p>
            <a:pPr rt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5. Medial- towards the midline</a:t>
            </a:r>
          </a:p>
          <a:p>
            <a:pPr rt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6. Lateral- away from the midline</a:t>
            </a:r>
          </a:p>
          <a:p>
            <a:pPr rt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7. Proximal- towards the limb attachment</a:t>
            </a:r>
          </a:p>
          <a:p>
            <a:pPr rt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8. Distal- away from the limb attachment</a:t>
            </a:r>
          </a:p>
          <a:p>
            <a:pPr rt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9. Superficial- towards the outside</a:t>
            </a:r>
            <a:br>
              <a:rPr lang="en-US" sz="28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28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10. Deep- towards the inside</a:t>
            </a:r>
          </a:p>
          <a:p>
            <a:endParaRPr lang="en-US" sz="1866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ransition spd="slow">
    <p:cut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399" y="785247"/>
            <a:ext cx="8331200" cy="2298916"/>
          </a:xfrm>
        </p:spPr>
        <p:txBody>
          <a:bodyPr/>
          <a:lstStyle/>
          <a:p>
            <a:pPr algn="l"/>
            <a:r>
              <a:rPr lang="en-US" sz="4000" dirty="0"/>
              <a:t>Assignment: For each of the 10 directional terms on the previous slide, write a sentence comparing 2 body parts.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39735" y="3859079"/>
            <a:ext cx="8880528" cy="914400"/>
          </a:xfrm>
        </p:spPr>
        <p:txBody>
          <a:bodyPr/>
          <a:lstStyle/>
          <a:p>
            <a:r>
              <a:rPr lang="en-US" sz="3600" dirty="0"/>
              <a:t>Example:  The head is superior to the feet.</a:t>
            </a:r>
          </a:p>
        </p:txBody>
      </p:sp>
    </p:spTree>
    <p:extLst>
      <p:ext uri="{BB962C8B-B14F-4D97-AF65-F5344CB8AC3E}">
        <p14:creationId xmlns:p14="http://schemas.microsoft.com/office/powerpoint/2010/main" val="272074772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stretch>
            <a:fillRect/>
          </a:stretch>
        </a:blipFill>
        <a:effectLst/>
      </p:bgPr>
    </p:bg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Shape 26"/>
          <p:cNvSpPr/>
          <p:nvPr/>
        </p:nvSpPr>
        <p:spPr>
          <a:xfrm>
            <a:off x="497400" y="328075"/>
            <a:ext cx="9165149" cy="1322900"/>
          </a:xfrm>
          <a:prstGeom prst="rect">
            <a:avLst/>
          </a:prstGeom>
          <a:blipFill>
            <a:blip r:embed="rId4"/>
            <a:stretch>
              <a:fillRect/>
            </a:stretch>
          </a:blipFill>
        </p:spPr>
      </p:sp>
      <p:sp>
        <p:nvSpPr>
          <p:cNvPr id="27" name="Shape 27"/>
          <p:cNvSpPr txBox="1"/>
          <p:nvPr/>
        </p:nvSpPr>
        <p:spPr>
          <a:xfrm>
            <a:off x="559150" y="1829150"/>
            <a:ext cx="9117874" cy="2175225"/>
          </a:xfrm>
          <a:prstGeom prst="rect">
            <a:avLst/>
          </a:prstGeom>
        </p:spPr>
        <p:txBody>
          <a:bodyPr lIns="38100" tIns="38100" rIns="38100" bIns="38100" anchor="t" anchorCtr="0">
            <a:noAutofit/>
          </a:bodyPr>
          <a:lstStyle/>
          <a:p>
            <a:pPr marL="381000" marR="0" lvl="0" indent="-248355" algn="l">
              <a:lnSpc>
                <a:spcPct val="120089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67264"/>
              <a:buFont typeface="Arial"/>
              <a:buChar char="•"/>
            </a:pPr>
            <a:r>
              <a:rPr lang="en-US" sz="3111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Anatomy – the structure of body parts (also called Morphology)</a:t>
            </a:r>
          </a:p>
          <a:p>
            <a:pPr marL="381000" marR="0" lvl="0" indent="-248355" algn="l">
              <a:lnSpc>
                <a:spcPct val="120089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67264"/>
              <a:buFont typeface="Arial"/>
              <a:buChar char="•"/>
            </a:pPr>
            <a:r>
              <a:rPr lang="en-US" sz="3111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Physiology – the function of the body parts, what they do and how they do it</a:t>
            </a:r>
          </a:p>
        </p:txBody>
      </p:sp>
      <p:sp>
        <p:nvSpPr>
          <p:cNvPr id="28" name="Shape 28"/>
          <p:cNvSpPr/>
          <p:nvPr/>
        </p:nvSpPr>
        <p:spPr>
          <a:xfrm>
            <a:off x="3302000" y="4063975"/>
            <a:ext cx="3640649" cy="3079750"/>
          </a:xfrm>
          <a:prstGeom prst="rect">
            <a:avLst/>
          </a:prstGeom>
          <a:blipFill>
            <a:blip r:embed="rId5"/>
            <a:stretch>
              <a:fillRect/>
            </a:stretch>
          </a:blipFill>
        </p:spPr>
      </p:sp>
    </p:spTree>
  </p:cSld>
  <p:clrMapOvr>
    <a:masterClrMapping/>
  </p:clrMapOvr>
  <p:transition spd="slow">
    <p:cut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stretch>
            <a:fillRect/>
          </a:stretch>
        </a:blipFill>
        <a:effectLst/>
      </p:bgPr>
    </p:bg>
    <p:spTree>
      <p:nvGrpSpPr>
        <p:cNvPr id="1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Shape 137"/>
          <p:cNvSpPr/>
          <p:nvPr/>
        </p:nvSpPr>
        <p:spPr>
          <a:xfrm>
            <a:off x="497400" y="84650"/>
            <a:ext cx="9165149" cy="1068899"/>
          </a:xfrm>
          <a:prstGeom prst="rect">
            <a:avLst/>
          </a:prstGeom>
          <a:blipFill>
            <a:blip r:embed="rId4"/>
            <a:stretch>
              <a:fillRect/>
            </a:stretch>
          </a:blipFill>
        </p:spPr>
      </p:sp>
      <p:sp>
        <p:nvSpPr>
          <p:cNvPr id="138" name="Shape 138"/>
          <p:cNvSpPr/>
          <p:nvPr/>
        </p:nvSpPr>
        <p:spPr>
          <a:xfrm>
            <a:off x="338650" y="1354650"/>
            <a:ext cx="3640649" cy="5482149"/>
          </a:xfrm>
          <a:prstGeom prst="rect">
            <a:avLst/>
          </a:prstGeom>
          <a:blipFill>
            <a:blip r:embed="rId5"/>
            <a:stretch>
              <a:fillRect/>
            </a:stretch>
          </a:blipFill>
        </p:spPr>
      </p:sp>
      <p:sp>
        <p:nvSpPr>
          <p:cNvPr id="139" name="Shape 139"/>
          <p:cNvSpPr/>
          <p:nvPr/>
        </p:nvSpPr>
        <p:spPr>
          <a:xfrm>
            <a:off x="4741325" y="2031975"/>
            <a:ext cx="4974149" cy="3735900"/>
          </a:xfrm>
          <a:prstGeom prst="rect">
            <a:avLst/>
          </a:prstGeom>
          <a:blipFill>
            <a:blip r:embed="rId6"/>
            <a:stretch>
              <a:fillRect/>
            </a:stretch>
          </a:blipFill>
        </p:spPr>
      </p:sp>
    </p:spTree>
  </p:cSld>
  <p:clrMapOvr>
    <a:masterClrMapping/>
  </p:clrMapOvr>
  <p:transition spd="slow">
    <p:cut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stretch>
            <a:fillRect/>
          </a:stretch>
        </a:blipFill>
        <a:effectLst/>
      </p:bgPr>
    </p:bg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Shape 145"/>
          <p:cNvSpPr/>
          <p:nvPr/>
        </p:nvSpPr>
        <p:spPr>
          <a:xfrm>
            <a:off x="0" y="-232475"/>
            <a:ext cx="8493071" cy="7852475"/>
          </a:xfrm>
          <a:prstGeom prst="rect">
            <a:avLst/>
          </a:prstGeom>
          <a:blipFill>
            <a:blip r:embed="rId4"/>
            <a:stretch>
              <a:fillRect/>
            </a:stretch>
          </a:blipFill>
        </p:spPr>
      </p:sp>
      <p:sp>
        <p:nvSpPr>
          <p:cNvPr id="146" name="Shape 146"/>
          <p:cNvSpPr txBox="1"/>
          <p:nvPr/>
        </p:nvSpPr>
        <p:spPr>
          <a:xfrm>
            <a:off x="5150171" y="5346511"/>
            <a:ext cx="3342900" cy="760574"/>
          </a:xfrm>
          <a:prstGeom prst="rect">
            <a:avLst/>
          </a:prstGeom>
        </p:spPr>
        <p:txBody>
          <a:bodyPr lIns="38100" tIns="38100" rIns="38100" bIns="38100" anchor="t" anchorCtr="0">
            <a:noAutofit/>
          </a:bodyPr>
          <a:lstStyle/>
          <a:p>
            <a:pPr marL="0" marR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22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Homework: Fill out the chart on the </a:t>
            </a:r>
            <a:r>
              <a:rPr lang="en-US" sz="2222" u="sng" dirty="0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  <a:hlinkClick r:id="rId5"/>
              </a:rPr>
              <a:t>body regions</a:t>
            </a:r>
          </a:p>
        </p:txBody>
      </p:sp>
      <p:sp>
        <p:nvSpPr>
          <p:cNvPr id="144" name="Shape 144"/>
          <p:cNvSpPr/>
          <p:nvPr/>
        </p:nvSpPr>
        <p:spPr>
          <a:xfrm>
            <a:off x="4602996" y="4327929"/>
            <a:ext cx="3890075" cy="969935"/>
          </a:xfrm>
          <a:prstGeom prst="rect">
            <a:avLst/>
          </a:prstGeom>
          <a:blipFill>
            <a:blip r:embed="rId6"/>
            <a:stretch>
              <a:fillRect/>
            </a:stretch>
          </a:blipFill>
        </p:spPr>
      </p:sp>
      <p:sp>
        <p:nvSpPr>
          <p:cNvPr id="3" name="Rectangle 2"/>
          <p:cNvSpPr/>
          <p:nvPr/>
        </p:nvSpPr>
        <p:spPr>
          <a:xfrm>
            <a:off x="4602996" y="4525505"/>
            <a:ext cx="3890075" cy="192179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 spd="slow">
    <p:cut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stretch>
            <a:fillRect/>
          </a:stretch>
        </a:blipFill>
        <a:effectLst/>
      </p:bgPr>
    </p:bg>
    <p:spTree>
      <p:nvGrpSpPr>
        <p:cNvPr id="1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Shape 151"/>
          <p:cNvSpPr/>
          <p:nvPr/>
        </p:nvSpPr>
        <p:spPr>
          <a:xfrm>
            <a:off x="497400" y="0"/>
            <a:ext cx="9165149" cy="1058324"/>
          </a:xfrm>
          <a:prstGeom prst="rect">
            <a:avLst/>
          </a:prstGeom>
          <a:blipFill>
            <a:blip r:embed="rId4"/>
            <a:stretch>
              <a:fillRect/>
            </a:stretch>
          </a:blipFill>
        </p:spPr>
      </p:sp>
      <p:sp>
        <p:nvSpPr>
          <p:cNvPr id="152" name="Shape 152"/>
          <p:cNvSpPr txBox="1"/>
          <p:nvPr/>
        </p:nvSpPr>
        <p:spPr>
          <a:xfrm>
            <a:off x="559150" y="1321150"/>
            <a:ext cx="9117874" cy="5510725"/>
          </a:xfrm>
          <a:prstGeom prst="rect">
            <a:avLst/>
          </a:prstGeom>
        </p:spPr>
        <p:txBody>
          <a:bodyPr lIns="38100" tIns="38100" rIns="38100" bIns="38100" anchor="t" anchorCtr="0">
            <a:noAutofit/>
          </a:bodyPr>
          <a:lstStyle/>
          <a:p>
            <a:pPr marL="381000" marR="0" lvl="0" indent="-248356" algn="l" rtl="0">
              <a:lnSpc>
                <a:spcPct val="120089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67264"/>
              <a:buFont typeface="Arial"/>
              <a:buChar char="•"/>
            </a:pPr>
            <a:r>
              <a:rPr lang="en-US" sz="311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There are tons of careers, some of them only require a short term of training. What are your goals?</a:t>
            </a:r>
          </a:p>
          <a:p>
            <a:endParaRPr lang="en-US" sz="3111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81000" marR="0" lvl="0" indent="-248356" algn="l" rtl="0">
              <a:lnSpc>
                <a:spcPct val="120089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67264"/>
              <a:buFont typeface="Arial"/>
              <a:buChar char="•"/>
            </a:pPr>
            <a:r>
              <a:rPr lang="en-US" sz="311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See </a:t>
            </a:r>
            <a:r>
              <a:rPr lang="en-US" sz="3111" u="sng">
                <a:solidFill>
                  <a:srgbClr val="9B7300"/>
                </a:solidFill>
                <a:latin typeface="Arial"/>
                <a:ea typeface="Arial"/>
                <a:cs typeface="Arial"/>
                <a:sym typeface="Arial"/>
                <a:hlinkClick r:id="rId5"/>
              </a:rPr>
              <a:t>Explore Health Careers</a:t>
            </a:r>
          </a:p>
          <a:p>
            <a:endParaRPr lang="en-US" sz="3111" u="sng">
              <a:solidFill>
                <a:srgbClr val="9B7300"/>
              </a:solidFill>
              <a:latin typeface="Arial"/>
              <a:ea typeface="Arial"/>
              <a:cs typeface="Arial"/>
              <a:sym typeface="Arial"/>
              <a:hlinkClick r:id="rId5"/>
            </a:endParaRPr>
          </a:p>
          <a:p>
            <a:pPr marL="381000" marR="0" lvl="0" indent="-248356" algn="l" rtl="0">
              <a:lnSpc>
                <a:spcPct val="120089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67264"/>
              <a:buFont typeface="Arial"/>
              <a:buChar char="•"/>
            </a:pPr>
            <a:r>
              <a:rPr lang="en-US" sz="311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Homework: Medical and Applied Science</a:t>
            </a:r>
          </a:p>
        </p:txBody>
      </p:sp>
      <p:sp>
        <p:nvSpPr>
          <p:cNvPr id="153" name="Shape 153"/>
          <p:cNvSpPr/>
          <p:nvPr/>
        </p:nvSpPr>
        <p:spPr>
          <a:xfrm>
            <a:off x="663350" y="5072225"/>
            <a:ext cx="2243650" cy="2243650"/>
          </a:xfrm>
          <a:prstGeom prst="rect">
            <a:avLst/>
          </a:prstGeom>
          <a:blipFill>
            <a:blip r:embed="rId6"/>
            <a:stretch>
              <a:fillRect/>
            </a:stretch>
          </a:blipFill>
        </p:spPr>
      </p:sp>
      <p:sp>
        <p:nvSpPr>
          <p:cNvPr id="154" name="Shape 154"/>
          <p:cNvSpPr/>
          <p:nvPr/>
        </p:nvSpPr>
        <p:spPr>
          <a:xfrm>
            <a:off x="3956925" y="5048975"/>
            <a:ext cx="2243650" cy="2243650"/>
          </a:xfrm>
          <a:prstGeom prst="rect">
            <a:avLst/>
          </a:prstGeom>
          <a:blipFill>
            <a:blip r:embed="rId7"/>
            <a:stretch>
              <a:fillRect/>
            </a:stretch>
          </a:blipFill>
        </p:spPr>
      </p:sp>
      <p:sp>
        <p:nvSpPr>
          <p:cNvPr id="155" name="Shape 155"/>
          <p:cNvSpPr/>
          <p:nvPr/>
        </p:nvSpPr>
        <p:spPr>
          <a:xfrm>
            <a:off x="7285400" y="5072225"/>
            <a:ext cx="2243650" cy="2243650"/>
          </a:xfrm>
          <a:prstGeom prst="rect">
            <a:avLst/>
          </a:prstGeom>
          <a:blipFill>
            <a:blip r:embed="rId8"/>
            <a:stretch>
              <a:fillRect/>
            </a:stretch>
          </a:blipFill>
        </p:spPr>
      </p:sp>
    </p:spTree>
  </p:cSld>
  <p:clrMapOvr>
    <a:masterClrMapping/>
  </p:clrMapOvr>
  <p:transition spd="slow">
    <p:cut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stretch>
            <a:fillRect/>
          </a:stretch>
        </a:blipFill>
        <a:effectLst/>
      </p:bgPr>
    </p:bg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Shape 34"/>
          <p:cNvSpPr txBox="1"/>
          <p:nvPr/>
        </p:nvSpPr>
        <p:spPr>
          <a:xfrm>
            <a:off x="559150" y="1829150"/>
            <a:ext cx="9117874" cy="5002725"/>
          </a:xfrm>
          <a:prstGeom prst="rect">
            <a:avLst/>
          </a:prstGeom>
        </p:spPr>
        <p:txBody>
          <a:bodyPr lIns="38100" tIns="38100" rIns="38100" bIns="38100" anchor="t" anchorCtr="0">
            <a:noAutofit/>
          </a:bodyPr>
          <a:lstStyle/>
          <a:p>
            <a:pPr marL="132645" marR="0" lvl="0" algn="l">
              <a:lnSpc>
                <a:spcPct val="108035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67264"/>
            </a:pPr>
            <a:r>
              <a:rPr lang="en-US" sz="3111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1) Movement - self initiated change in position, motion of internal parts</a:t>
            </a:r>
          </a:p>
          <a:p>
            <a:pPr marL="132645" marR="0" lvl="0" algn="l">
              <a:lnSpc>
                <a:spcPct val="108035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67264"/>
            </a:pPr>
            <a:r>
              <a:rPr lang="en-US" sz="3111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2) Responsiveness (irritability) - Ability to sense changes within, or around the organism and react to them</a:t>
            </a:r>
          </a:p>
          <a:p>
            <a:pPr marL="132645" marR="0" lvl="0" algn="l">
              <a:lnSpc>
                <a:spcPct val="108035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67264"/>
            </a:pPr>
            <a:r>
              <a:rPr lang="en-US" sz="3111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3) Growth - increase in body size</a:t>
            </a:r>
          </a:p>
          <a:p>
            <a:pPr marL="132645" marR="0" lvl="0" algn="l">
              <a:lnSpc>
                <a:spcPct val="108035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67264"/>
            </a:pPr>
            <a:r>
              <a:rPr lang="en-US" sz="3111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4) Reproduction - Parents produce offspring / producing new individuals</a:t>
            </a:r>
          </a:p>
          <a:p>
            <a:pPr marL="132645" marR="0" lvl="0" algn="l">
              <a:lnSpc>
                <a:spcPct val="108035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67264"/>
            </a:pPr>
            <a:r>
              <a:rPr lang="en-US" sz="3111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5) Respiration - Obtaining oxygen (O2), using it to release energy from food substances, and getting rid of wastes</a:t>
            </a:r>
          </a:p>
          <a:p>
            <a:endParaRPr lang="en-US" sz="3111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006671" y="697424"/>
            <a:ext cx="3887603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400" dirty="0"/>
              <a:t>Life Processes</a:t>
            </a:r>
          </a:p>
        </p:txBody>
      </p:sp>
    </p:spTree>
  </p:cSld>
  <p:clrMapOvr>
    <a:masterClrMapping/>
  </p:clrMapOvr>
  <p:transition spd="slow">
    <p:cut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stretch>
            <a:fillRect/>
          </a:stretch>
        </a:blipFill>
        <a:effectLst/>
      </p:bgPr>
    </p:bg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Shape 39"/>
          <p:cNvSpPr txBox="1"/>
          <p:nvPr/>
        </p:nvSpPr>
        <p:spPr>
          <a:xfrm>
            <a:off x="521062" y="188725"/>
            <a:ext cx="9117899" cy="6543899"/>
          </a:xfrm>
          <a:prstGeom prst="rect">
            <a:avLst/>
          </a:prstGeom>
        </p:spPr>
        <p:txBody>
          <a:bodyPr lIns="38100" tIns="38100" rIns="38100" bIns="38100" anchor="t" anchorCtr="0">
            <a:noAutofit/>
          </a:bodyPr>
          <a:lstStyle/>
          <a:p>
            <a:pPr marL="132644" marR="0" lvl="0" algn="l" rtl="0">
              <a:lnSpc>
                <a:spcPct val="120089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67264"/>
            </a:pPr>
            <a:r>
              <a:rPr lang="en-US" sz="3111" dirty="0"/>
              <a:t>6) </a:t>
            </a:r>
            <a:r>
              <a:rPr lang="en-US" sz="3111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Digestion - Chemically changing (breaking down) food substances, and getting rid of wastes</a:t>
            </a:r>
          </a:p>
          <a:p>
            <a:pPr marL="132644" marR="0" lvl="0" algn="l" rtl="0">
              <a:lnSpc>
                <a:spcPct val="120089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67264"/>
            </a:pPr>
            <a:r>
              <a:rPr lang="en-US" sz="3111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7) Absorption - Passage of Digested products (food substances) through membranes and into body fluids</a:t>
            </a:r>
          </a:p>
          <a:p>
            <a:pPr marL="132644" marR="0" lvl="0" algn="l" rtl="0">
              <a:lnSpc>
                <a:spcPct val="120089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67264"/>
            </a:pPr>
            <a:r>
              <a:rPr lang="en-US" sz="3111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8) Circulation - Movement of substances throughout the body</a:t>
            </a:r>
          </a:p>
          <a:p>
            <a:pPr marL="132644" marR="0" lvl="0" algn="l" rtl="0">
              <a:lnSpc>
                <a:spcPct val="120089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67264"/>
            </a:pPr>
            <a:r>
              <a:rPr lang="en-US" sz="3111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9) Assimilation - Changing absorbed substances into chemically different substances</a:t>
            </a:r>
          </a:p>
          <a:p>
            <a:pPr marL="132644" marR="0" lvl="0" algn="l" rtl="0">
              <a:lnSpc>
                <a:spcPct val="120089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67264"/>
            </a:pPr>
            <a:r>
              <a:rPr lang="en-US" sz="3111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10) Excretion - Removal of wastes</a:t>
            </a:r>
          </a:p>
          <a:p>
            <a:endParaRPr lang="en-US" sz="3111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endParaRPr lang="en-US" sz="3111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endParaRPr lang="en-US" sz="3111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" name="Shape 40"/>
          <p:cNvSpPr/>
          <p:nvPr/>
        </p:nvSpPr>
        <p:spPr>
          <a:xfrm>
            <a:off x="755813" y="5738200"/>
            <a:ext cx="8648374" cy="1881800"/>
          </a:xfrm>
          <a:prstGeom prst="rect">
            <a:avLst/>
          </a:pr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endParaRPr lang="en-US" dirty="0"/>
          </a:p>
        </p:txBody>
      </p:sp>
    </p:spTree>
  </p:cSld>
  <p:clrMapOvr>
    <a:masterClrMapping/>
  </p:clrMapOvr>
  <p:transition spd="slow">
    <p:cut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stretch>
            <a:fillRect/>
          </a:stretch>
        </a:blipFill>
        <a:effectLst/>
      </p:bgPr>
    </p:bg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Shape 45"/>
          <p:cNvSpPr/>
          <p:nvPr/>
        </p:nvSpPr>
        <p:spPr>
          <a:xfrm>
            <a:off x="497400" y="328075"/>
            <a:ext cx="9165149" cy="1322900"/>
          </a:xfrm>
          <a:prstGeom prst="rect">
            <a:avLst/>
          </a:prstGeom>
          <a:blipFill>
            <a:blip r:embed="rId4"/>
            <a:stretch>
              <a:fillRect/>
            </a:stretch>
          </a:blipFill>
        </p:spPr>
      </p:sp>
      <p:sp>
        <p:nvSpPr>
          <p:cNvPr id="46" name="Shape 46"/>
          <p:cNvSpPr txBox="1"/>
          <p:nvPr/>
        </p:nvSpPr>
        <p:spPr>
          <a:xfrm>
            <a:off x="559150" y="1829150"/>
            <a:ext cx="9117874" cy="5002725"/>
          </a:xfrm>
          <a:prstGeom prst="rect">
            <a:avLst/>
          </a:prstGeom>
        </p:spPr>
        <p:txBody>
          <a:bodyPr lIns="38100" tIns="38100" rIns="38100" bIns="38100" anchor="t" anchorCtr="0">
            <a:noAutofit/>
          </a:bodyPr>
          <a:lstStyle/>
          <a:p>
            <a:pPr marL="381000" marR="0" lvl="0" indent="-248355" algn="l">
              <a:lnSpc>
                <a:spcPct val="108035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67264"/>
              <a:buFont typeface="Arial"/>
              <a:buChar char="•"/>
            </a:pPr>
            <a:r>
              <a:rPr lang="en-US" sz="311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I am walking to Mcdonalds (movement)</a:t>
            </a:r>
          </a:p>
          <a:p>
            <a:pPr marL="381000" marR="0" lvl="0" indent="-248355" algn="l">
              <a:lnSpc>
                <a:spcPct val="108035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67264"/>
              <a:buFont typeface="Arial"/>
              <a:buChar char="•"/>
            </a:pPr>
            <a:r>
              <a:rPr lang="en-US" sz="311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I stop at the traffic light (response)</a:t>
            </a:r>
          </a:p>
          <a:p>
            <a:pPr marL="381000" marR="0" lvl="0" indent="-248355" algn="l">
              <a:lnSpc>
                <a:spcPct val="108035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67264"/>
              <a:buFont typeface="Arial"/>
              <a:buChar char="•"/>
            </a:pPr>
            <a:r>
              <a:rPr lang="en-US" sz="311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My body is growing (growth)</a:t>
            </a:r>
          </a:p>
          <a:p>
            <a:pPr marL="381000" marR="0" lvl="0" indent="-248355" algn="l">
              <a:lnSpc>
                <a:spcPct val="108035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67264"/>
              <a:buFont typeface="Arial"/>
              <a:buChar char="•"/>
            </a:pPr>
            <a:r>
              <a:rPr lang="en-US" sz="311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I am breathing air (respiration)</a:t>
            </a:r>
          </a:p>
          <a:p>
            <a:pPr marL="381000" marR="0" lvl="0" indent="-248355" algn="l">
              <a:lnSpc>
                <a:spcPct val="108035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67264"/>
              <a:buFont typeface="Arial"/>
              <a:buChar char="•"/>
            </a:pPr>
            <a:r>
              <a:rPr lang="en-US" sz="311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I get a hamburger and eat it (digestion)</a:t>
            </a:r>
          </a:p>
          <a:p>
            <a:pPr marL="381000" marR="0" lvl="0" indent="-248355" algn="l">
              <a:lnSpc>
                <a:spcPct val="108035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67264"/>
              <a:buFont typeface="Arial"/>
              <a:buChar char="•"/>
            </a:pPr>
            <a:r>
              <a:rPr lang="en-US" sz="311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My body absorbs the hamburger (absorption)</a:t>
            </a:r>
          </a:p>
          <a:p>
            <a:pPr marL="381000" marR="0" lvl="0" indent="-248355" algn="l">
              <a:lnSpc>
                <a:spcPct val="108035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67264"/>
              <a:buFont typeface="Arial"/>
              <a:buChar char="•"/>
            </a:pPr>
            <a:r>
              <a:rPr lang="en-US" sz="311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The hamburger circulates in my body (circulation)</a:t>
            </a:r>
          </a:p>
          <a:p>
            <a:pPr marL="381000" marR="0" lvl="0" indent="-248355" algn="l">
              <a:lnSpc>
                <a:spcPct val="108035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67264"/>
              <a:buFont typeface="Arial"/>
              <a:buChar char="•"/>
            </a:pPr>
            <a:r>
              <a:rPr lang="en-US" sz="311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The hamburger is changed to things my body needs (assimilation)</a:t>
            </a:r>
          </a:p>
          <a:p>
            <a:pPr marL="381000" marR="0" lvl="0" indent="-248355" algn="l">
              <a:lnSpc>
                <a:spcPct val="108035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67264"/>
              <a:buFont typeface="Arial"/>
              <a:buChar char="•"/>
            </a:pPr>
            <a:r>
              <a:rPr lang="en-US" sz="311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Eventually, I go to the bathroom (excretion)</a:t>
            </a:r>
          </a:p>
          <a:p>
            <a:pPr marL="381000" marR="0" lvl="0" indent="-248355" algn="l">
              <a:lnSpc>
                <a:spcPct val="108035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67264"/>
              <a:buFont typeface="Arial"/>
              <a:buChar char="•"/>
            </a:pPr>
            <a:r>
              <a:rPr lang="en-US" sz="311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Someday I may reproduce (reproduction)</a:t>
            </a:r>
          </a:p>
        </p:txBody>
      </p:sp>
    </p:spTree>
  </p:cSld>
  <p:clrMapOvr>
    <a:masterClrMapping/>
  </p:clrMapOvr>
  <p:transition spd="slow">
    <p:cut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stretch>
            <a:fillRect/>
          </a:stretch>
        </a:blipFill>
        <a:effectLst/>
      </p:bgPr>
    </p:bg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Shape 51"/>
          <p:cNvSpPr/>
          <p:nvPr/>
        </p:nvSpPr>
        <p:spPr>
          <a:xfrm>
            <a:off x="95250" y="-183719"/>
            <a:ext cx="9726075" cy="1576899"/>
          </a:xfrm>
          <a:prstGeom prst="rect">
            <a:avLst/>
          </a:prstGeom>
          <a:blipFill>
            <a:blip r:embed="rId4"/>
            <a:stretch>
              <a:fillRect/>
            </a:stretch>
          </a:blipFill>
        </p:spPr>
      </p:sp>
      <p:sp>
        <p:nvSpPr>
          <p:cNvPr id="52" name="Shape 52"/>
          <p:cNvSpPr txBox="1"/>
          <p:nvPr/>
        </p:nvSpPr>
        <p:spPr>
          <a:xfrm>
            <a:off x="481658" y="1393180"/>
            <a:ext cx="7001224" cy="5646549"/>
          </a:xfrm>
          <a:prstGeom prst="rect">
            <a:avLst/>
          </a:prstGeom>
        </p:spPr>
        <p:txBody>
          <a:bodyPr lIns="38100" tIns="38100" rIns="38100" bIns="38100" anchor="t" anchorCtr="0">
            <a:noAutofit/>
          </a:bodyPr>
          <a:lstStyle/>
          <a:p>
            <a:pPr marL="381000" marR="0" lvl="0" indent="-276577" algn="l">
              <a:lnSpc>
                <a:spcPct val="119921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64609"/>
              <a:buFont typeface="Arial"/>
              <a:buChar char="•"/>
            </a:pPr>
            <a:r>
              <a:rPr lang="en-US" sz="3555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Metabolism = all the physical and chemical changes</a:t>
            </a:r>
          </a:p>
          <a:p>
            <a:endParaRPr lang="en-US" sz="3555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81000" marR="0" lvl="0" indent="-276577" algn="l">
              <a:lnSpc>
                <a:spcPct val="119921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64609"/>
              <a:buFont typeface="Arial"/>
              <a:buChar char="•"/>
            </a:pPr>
            <a:r>
              <a:rPr lang="en-US" sz="3555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Bodily needs = food, oxygen, water, heat</a:t>
            </a:r>
          </a:p>
          <a:p>
            <a:endParaRPr lang="en-US" sz="3555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81000" marR="0" lvl="0" indent="-276577" algn="l">
              <a:lnSpc>
                <a:spcPct val="119921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64609"/>
              <a:buFont typeface="Arial"/>
              <a:buChar char="•"/>
            </a:pPr>
            <a:r>
              <a:rPr lang="en-US" sz="3555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Homeostasis = tendency of the body to maintain a stable, balanced, internal environment. “Sameness”</a:t>
            </a:r>
          </a:p>
        </p:txBody>
      </p:sp>
      <p:sp>
        <p:nvSpPr>
          <p:cNvPr id="53" name="Shape 53"/>
          <p:cNvSpPr/>
          <p:nvPr/>
        </p:nvSpPr>
        <p:spPr>
          <a:xfrm>
            <a:off x="7281325" y="1693325"/>
            <a:ext cx="2540000" cy="3524250"/>
          </a:xfrm>
          <a:prstGeom prst="rect">
            <a:avLst/>
          </a:prstGeom>
          <a:blipFill>
            <a:blip r:embed="rId5"/>
            <a:stretch>
              <a:fillRect/>
            </a:stretch>
          </a:blipFill>
        </p:spPr>
      </p:sp>
    </p:spTree>
  </p:cSld>
  <p:clrMapOvr>
    <a:masterClrMapping/>
  </p:clrMapOvr>
  <p:transition spd="slow">
    <p:cut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A2DD20D7-5EA1-4A14-B827-01AE35BBE4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9904" y="117092"/>
            <a:ext cx="9550400" cy="914400"/>
          </a:xfrm>
        </p:spPr>
        <p:txBody>
          <a:bodyPr/>
          <a:lstStyle/>
          <a:p>
            <a:pPr algn="ctr"/>
            <a:r>
              <a:rPr lang="en-US" sz="3600" dirty="0"/>
              <a:t>Negative Feedback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EF11B1B-D53A-4113-9B64-B6E55A1959B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73283" y="1279937"/>
            <a:ext cx="9550400" cy="5486399"/>
          </a:xfrm>
        </p:spPr>
        <p:txBody>
          <a:bodyPr/>
          <a:lstStyle/>
          <a:p>
            <a:r>
              <a:rPr lang="en-US" dirty="0"/>
              <a:t>Negative feedback loop- process shuts off at some point, </a:t>
            </a:r>
            <a:r>
              <a:rPr lang="en-US" u="sng" dirty="0"/>
              <a:t>maintains homeostasis</a:t>
            </a:r>
          </a:p>
          <a:p>
            <a:endParaRPr lang="en-US" dirty="0"/>
          </a:p>
          <a:p>
            <a:r>
              <a:rPr lang="en-US" dirty="0"/>
              <a:t>  Example- thermostat, maintaining body temperature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A358CCD1-F672-4590-958F-FBB026ADFD5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1271" y="3476600"/>
            <a:ext cx="7774425" cy="39001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817131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EFFCDD-F17D-4B96-BB2F-0B0E9C2BA7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Positive Feedback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0544521-44A8-4C1F-9E2E-E160E868881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Positive feedback- no shut off, special situation in body</a:t>
            </a:r>
          </a:p>
          <a:p>
            <a:endParaRPr lang="en-US" dirty="0"/>
          </a:p>
          <a:p>
            <a:r>
              <a:rPr lang="en-US" dirty="0"/>
              <a:t>   Example- childbirth, blood clotting</a:t>
            </a:r>
          </a:p>
          <a:p>
            <a:endParaRPr lang="en-US" dirty="0"/>
          </a:p>
          <a:p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CED1A95-42C3-416C-A63F-293F3C0938B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31862"/>
          <a:stretch/>
        </p:blipFill>
        <p:spPr>
          <a:xfrm>
            <a:off x="3924106" y="3331779"/>
            <a:ext cx="6027849" cy="41410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650562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stretch>
            <a:fillRect/>
          </a:stretch>
        </a:blipFill>
        <a:effectLst/>
      </p:bgPr>
    </p:bg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Shape 58"/>
          <p:cNvSpPr/>
          <p:nvPr/>
        </p:nvSpPr>
        <p:spPr>
          <a:xfrm>
            <a:off x="497400" y="0"/>
            <a:ext cx="9165149" cy="973649"/>
          </a:xfrm>
          <a:prstGeom prst="rect">
            <a:avLst/>
          </a:prstGeom>
          <a:blipFill>
            <a:blip r:embed="rId4"/>
            <a:stretch>
              <a:fillRect/>
            </a:stretch>
          </a:blipFill>
        </p:spPr>
      </p:sp>
      <p:sp>
        <p:nvSpPr>
          <p:cNvPr id="59" name="Shape 59"/>
          <p:cNvSpPr/>
          <p:nvPr/>
        </p:nvSpPr>
        <p:spPr>
          <a:xfrm>
            <a:off x="0" y="1219200"/>
            <a:ext cx="10160000" cy="6400800"/>
          </a:xfrm>
          <a:prstGeom prst="rect">
            <a:avLst/>
          </a:prstGeom>
          <a:blipFill>
            <a:blip r:embed="rId5"/>
            <a:stretch>
              <a:fillRect/>
            </a:stretch>
          </a:blipFill>
        </p:spPr>
      </p:sp>
    </p:spTree>
  </p:cSld>
  <p:clrMapOvr>
    <a:masterClrMapping/>
  </p:clrMapOvr>
  <p:transition spd="slow">
    <p:cut/>
  </p:transition>
</p:sld>
</file>

<file path=ppt/theme/theme1.xml><?xml version="1.0" encoding="utf-8"?>
<a:theme xmlns:a="http://schemas.openxmlformats.org/drawingml/2006/main" name="Custom Theme">
  <a:themeElements>
    <a:clrScheme name="blank">
      <a:dk1>
        <a:srgbClr val="000000"/>
      </a:dk1>
      <a:lt1>
        <a:srgbClr val="FFFFFF"/>
      </a:lt1>
      <a:dk2>
        <a:srgbClr val="073763"/>
      </a:dk2>
      <a:lt2>
        <a:srgbClr val="CFE2F3"/>
      </a:lt2>
      <a:accent1>
        <a:srgbClr val="404040"/>
      </a:accent1>
      <a:accent2>
        <a:srgbClr val="808080"/>
      </a:accent2>
      <a:accent3>
        <a:srgbClr val="C0C0C0"/>
      </a:accent3>
      <a:accent4>
        <a:srgbClr val="396187"/>
      </a:accent4>
      <a:accent5>
        <a:srgbClr val="6B8CAB"/>
      </a:accent5>
      <a:accent6>
        <a:srgbClr val="9DB7CF"/>
      </a:accent6>
      <a:hlink>
        <a:srgbClr val="0000EE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4583</TotalTime>
  <Words>697</Words>
  <Application>Microsoft Office PowerPoint</Application>
  <PresentationFormat>Custom</PresentationFormat>
  <Paragraphs>98</Paragraphs>
  <Slides>22</Slides>
  <Notes>19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5" baseType="lpstr">
      <vt:lpstr>Arial</vt:lpstr>
      <vt:lpstr>Courier New</vt:lpstr>
      <vt:lpstr>Custom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Negative Feedback</vt:lpstr>
      <vt:lpstr>Positive Feedback</vt:lpstr>
      <vt:lpstr>PowerPoint Presentation</vt:lpstr>
      <vt:lpstr>PowerPoint Presentation</vt:lpstr>
      <vt:lpstr>Body Cavities</vt:lpstr>
      <vt:lpstr>PowerPoint Presentation</vt:lpstr>
      <vt:lpstr>PowerPoint Presentation</vt:lpstr>
      <vt:lpstr>PowerPoint Presentation</vt:lpstr>
      <vt:lpstr>Serous Membranes and Fluid</vt:lpstr>
      <vt:lpstr>PowerPoint Presentation</vt:lpstr>
      <vt:lpstr>PowerPoint Presentation</vt:lpstr>
      <vt:lpstr>PowerPoint Presentation</vt:lpstr>
      <vt:lpstr>Assignment: For each of the 10 directional terms on the previous slide, write a sentence comparing 2 body parts.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Merritt, Rebecca L.</dc:creator>
  <cp:lastModifiedBy>Rebecca Merritt</cp:lastModifiedBy>
  <cp:revision>19</cp:revision>
  <cp:lastPrinted>2018-08-27T11:36:21Z</cp:lastPrinted>
  <dcterms:modified xsi:type="dcterms:W3CDTF">2024-01-08T19:45:32Z</dcterms:modified>
</cp:coreProperties>
</file>