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08" r:id="rId14"/>
    <p:sldId id="295" r:id="rId15"/>
    <p:sldId id="296" r:id="rId16"/>
    <p:sldId id="297" r:id="rId17"/>
    <p:sldId id="298" r:id="rId18"/>
    <p:sldId id="299" r:id="rId19"/>
    <p:sldId id="300" r:id="rId20"/>
    <p:sldId id="307" r:id="rId21"/>
    <p:sldId id="301" r:id="rId22"/>
    <p:sldId id="309" r:id="rId23"/>
    <p:sldId id="30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6DA-47DE-4B4E-AD4A-4D6A46E2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DDBE5-9D20-49C6-9B4E-D4454350E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D150-8746-4D60-AB21-090113F6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4B6D-1134-4C1F-A841-29A1DE8C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E7E3-9456-4438-9BBD-58572DE6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4CD6-D58A-4590-B5B1-D7A99CD8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15104-A719-473B-8AC1-FC9A81C82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8062-C171-4114-B48C-2C0A1070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C1C8-76F1-4CBA-BBFF-16C83265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DE2A-CA00-46DC-A31B-682A0736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DB62F-0B48-4B19-AC57-0164A0E68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7963D-D17F-49EA-B80C-C7B589A4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C4D7-683B-43E3-8589-32DD6CDF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05ED-E6F6-4DFC-96AD-ADA27AB7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9494-79AF-4793-85DC-07A4C7B2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31AF-ABE4-4DD2-B190-09089571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798A-27B5-40E3-88D8-E86EE3CC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034C-F07B-438B-8AB3-78706EA5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6418-4E96-4D79-9E73-C0625CF6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30A42-D3B0-49D7-8C57-D0EAB6F1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0DFC-6A1B-4B96-8E00-35438C40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851B9-F979-4040-97EC-F5D9A804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27F4E-DC69-4782-A0CD-76F666A0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10545-07CB-4A62-A392-B32984C2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533E8-80A1-406A-84D6-F30C865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B981-5248-4DF9-9AB5-D89A271A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82F9-9B01-4B64-887C-76D0F6C80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45109-B9B9-4E06-A11E-6B8809025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F29F5-52FC-4CE0-B58D-644FE1CA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F306-94C1-4114-A4DB-DBD6172D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08A06-A508-4DE8-9E51-384F98A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2D4-B1F1-4605-BA51-65475925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D47FD-41CA-48F3-810D-441DA180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D4CE6-57F3-4F87-8029-0951B9B8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FF603-D453-488B-9F1D-FDF66687B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1D893-6488-4224-BA56-850249481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9485E-7CDD-42EB-8CAF-8E963921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631F1-AAAC-4FEB-ABC9-EAA825CE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AE667-75AE-4423-99D9-454CB2A3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9B05-90C0-420E-9D37-A86A5DF8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6E4DB-3EA8-4F66-BF61-D5ADE960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CCC79-90DF-4F58-BCF0-6624E471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6A84A-C622-47BC-99B9-DF104895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22380-4066-4DB6-B777-AEB2D109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64335-E86B-47A3-80F3-116612A0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8FC7-E0BF-48A4-8B5B-4C82E907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C6C6-784F-4FDA-927B-6E4B11A9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2D54-10DE-48F3-9432-1AD60ED0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E5345-CC0C-4ABB-83FA-82913B1F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60790-4CA7-4CB4-A208-7A6AE541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F2B55-52B3-46F0-B63A-F631B1FD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02F7-ED08-4E82-AF44-3FE79392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F76C-8B64-453A-A1FC-35DA2B8F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27904-B9E5-4851-BFBB-D8A8670E4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D8474-45FF-449B-A57A-D70922C65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C2864-0DC6-4E44-82E2-C5347348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5EA1-CBAD-4436-944A-EF422591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26050-C261-4CDA-A86D-29744B97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6B895-0F98-4932-893B-DE659C6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0971-A510-4657-987C-E9FA7E84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3B4A-F21A-41E7-879B-D6545BBA4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F8448-61C4-42DD-9B23-DFD0CD4088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853D6-2BCA-4609-967F-0A491D74C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4459-A9AF-454E-8595-A8ACF3038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6326-0C64-410C-AF95-34194AF1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5298-84AE-4DEF-80DE-6774AE01E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Axial Skeleton and Bone Fractures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F5567-603B-4BCF-97B8-669B44AE2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Bones of the Skull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5.11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21014" r="2777" b="17818"/>
          <a:stretch>
            <a:fillRect/>
          </a:stretch>
        </p:blipFill>
        <p:spPr bwMode="auto">
          <a:xfrm>
            <a:off x="3276600" y="1066800"/>
            <a:ext cx="56388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Human Skull, Superior View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5.8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8079" r="8138" b="9720"/>
          <a:stretch>
            <a:fillRect/>
          </a:stretch>
        </p:blipFill>
        <p:spPr bwMode="auto">
          <a:xfrm>
            <a:off x="2705100" y="1219200"/>
            <a:ext cx="6781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Human Skull, Inferior View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5.9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6690" r="8138" b="9720"/>
          <a:stretch>
            <a:fillRect/>
          </a:stretch>
        </p:blipFill>
        <p:spPr bwMode="auto">
          <a:xfrm>
            <a:off x="2457450" y="1066801"/>
            <a:ext cx="72771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693B-F7FD-47BD-86F0-FF7AC813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Skull Sutures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75495-C611-47C6-9C33-8F969964A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38" y="1825625"/>
            <a:ext cx="5905724" cy="4351338"/>
          </a:xfrm>
        </p:spPr>
      </p:pic>
    </p:spTree>
    <p:extLst>
      <p:ext uri="{BB962C8B-B14F-4D97-AF65-F5344CB8AC3E}">
        <p14:creationId xmlns:p14="http://schemas.microsoft.com/office/powerpoint/2010/main" val="389701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Paranasal Sinuses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Hollow portions of bones surrounding the nasal cavity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5.10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9187" r="3845" b="20827"/>
          <a:stretch>
            <a:fillRect/>
          </a:stretch>
        </p:blipFill>
        <p:spPr bwMode="auto">
          <a:xfrm>
            <a:off x="2095500" y="2057401"/>
            <a:ext cx="8001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Paranasal Sinuses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Functions of paranasal sinuses</a:t>
            </a:r>
          </a:p>
          <a:p>
            <a:pPr marL="795338" lvl="1" indent="-284163"/>
            <a:r>
              <a:rPr lang="en-US" altLang="en-US"/>
              <a:t>Lighten the skull</a:t>
            </a:r>
          </a:p>
          <a:p>
            <a:pPr marL="795338" lvl="1" indent="-284163"/>
            <a:r>
              <a:rPr lang="en-US" altLang="en-US"/>
              <a:t>Give resonance and amplification to voice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5.10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9187" r="3845" b="20827"/>
          <a:stretch>
            <a:fillRect/>
          </a:stretch>
        </p:blipFill>
        <p:spPr bwMode="auto">
          <a:xfrm>
            <a:off x="2095500" y="2971801"/>
            <a:ext cx="8001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Hyoid Bone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235450" cy="4525963"/>
          </a:xfrm>
        </p:spPr>
        <p:txBody>
          <a:bodyPr/>
          <a:lstStyle/>
          <a:p>
            <a:pPr marL="284163" indent="-284163"/>
            <a:r>
              <a:rPr lang="en-US" altLang="en-US"/>
              <a:t>The only bone that does not articulate with another bone</a:t>
            </a:r>
          </a:p>
          <a:p>
            <a:pPr marL="284163" indent="-284163"/>
            <a:r>
              <a:rPr lang="en-US" altLang="en-US"/>
              <a:t>Serves as a moveable base for the tongue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5.12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t="16690" r="27454" b="8331"/>
          <a:stretch>
            <a:fillRect/>
          </a:stretch>
        </p:blipFill>
        <p:spPr bwMode="auto">
          <a:xfrm>
            <a:off x="6324601" y="1219200"/>
            <a:ext cx="3675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Fetal Skull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235450" cy="4525963"/>
          </a:xfrm>
        </p:spPr>
        <p:txBody>
          <a:bodyPr/>
          <a:lstStyle/>
          <a:p>
            <a:pPr marL="284163" indent="-284163"/>
            <a:r>
              <a:rPr lang="en-US" altLang="en-US"/>
              <a:t>The fetal skull is large compared to the infants total body length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5.13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3503" r="11108" b="11380"/>
          <a:stretch>
            <a:fillRect/>
          </a:stretch>
        </p:blipFill>
        <p:spPr bwMode="auto">
          <a:xfrm>
            <a:off x="6248400" y="914400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Fetal Skull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235450" cy="4525963"/>
          </a:xfrm>
        </p:spPr>
        <p:txBody>
          <a:bodyPr/>
          <a:lstStyle/>
          <a:p>
            <a:pPr marL="284163" indent="-284163"/>
            <a:r>
              <a:rPr lang="en-US" altLang="en-US"/>
              <a:t>Fontanelles – fibrous membranes connecting the cranial bones</a:t>
            </a:r>
          </a:p>
          <a:p>
            <a:pPr marL="795338" lvl="1" indent="-284163"/>
            <a:r>
              <a:rPr lang="en-US" altLang="en-US"/>
              <a:t>Allow the brain </a:t>
            </a:r>
            <a:br>
              <a:rPr lang="en-US" altLang="en-US"/>
            </a:br>
            <a:r>
              <a:rPr lang="en-US" altLang="en-US"/>
              <a:t>to grow</a:t>
            </a:r>
          </a:p>
          <a:p>
            <a:pPr marL="795338" lvl="1" indent="-284163"/>
            <a:r>
              <a:rPr lang="en-US" altLang="en-US"/>
              <a:t>Convert to bone within 24 months after birth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5.13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3503" r="11108" b="11380"/>
          <a:stretch>
            <a:fillRect/>
          </a:stretch>
        </p:blipFill>
        <p:spPr bwMode="auto">
          <a:xfrm>
            <a:off x="6248400" y="914400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Vertebral Column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235450" cy="4525963"/>
          </a:xfrm>
        </p:spPr>
        <p:txBody>
          <a:bodyPr/>
          <a:lstStyle/>
          <a:p>
            <a:pPr marL="284163" indent="-284163"/>
            <a:r>
              <a:rPr lang="en-US" altLang="en-US"/>
              <a:t>Vertebrae separated by intervertebral discs</a:t>
            </a:r>
          </a:p>
          <a:p>
            <a:pPr marL="284163" indent="-284163"/>
            <a:r>
              <a:rPr lang="en-US" altLang="en-US"/>
              <a:t>The spine has a normal curvature</a:t>
            </a:r>
          </a:p>
          <a:p>
            <a:pPr marL="284163" indent="-284163"/>
            <a:r>
              <a:rPr lang="en-US" altLang="en-US"/>
              <a:t>Each vertebrae is given a name according to its location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5.14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5992" r="11108" b="4941"/>
          <a:stretch>
            <a:fillRect/>
          </a:stretch>
        </p:blipFill>
        <p:spPr bwMode="auto">
          <a:xfrm>
            <a:off x="6705600" y="685800"/>
            <a:ext cx="314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Bone Fractures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A break in a bone</a:t>
            </a:r>
          </a:p>
          <a:p>
            <a:pPr marL="284163" indent="-284163"/>
            <a:r>
              <a:rPr lang="en-US" altLang="en-US"/>
              <a:t>Types of bone fractures</a:t>
            </a:r>
          </a:p>
          <a:p>
            <a:pPr marL="795338" lvl="1" indent="-284163"/>
            <a:r>
              <a:rPr lang="en-US" altLang="en-US"/>
              <a:t>Closed (simple) fracture – break that does not penetrate the skin</a:t>
            </a:r>
          </a:p>
          <a:p>
            <a:pPr marL="795338" lvl="1" indent="-284163"/>
            <a:r>
              <a:rPr lang="en-US" altLang="en-US"/>
              <a:t>Open (compound) fracture – broken bone penetrates through the skin</a:t>
            </a:r>
          </a:p>
          <a:p>
            <a:pPr marL="284163" indent="-284163"/>
            <a:r>
              <a:rPr lang="en-US" altLang="en-US"/>
              <a:t>Bone fractures are treated  by reduction and immobilization</a:t>
            </a:r>
          </a:p>
          <a:p>
            <a:pPr marL="795338" lvl="1" indent="-284163"/>
            <a:r>
              <a:rPr lang="en-US" altLang="en-US"/>
              <a:t>Realignment of the bone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1251-0D92-4597-9499-E6D09A77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57B5D5-F187-4356-8D3F-D063C8879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5" y="558065"/>
            <a:ext cx="7148186" cy="6299935"/>
          </a:xfrm>
        </p:spPr>
      </p:pic>
    </p:spTree>
    <p:extLst>
      <p:ext uri="{BB962C8B-B14F-4D97-AF65-F5344CB8AC3E}">
        <p14:creationId xmlns:p14="http://schemas.microsoft.com/office/powerpoint/2010/main" val="415875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Structure of a Typical Vertebrae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296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5.16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9187" r="22089" b="22215"/>
          <a:stretch>
            <a:fillRect/>
          </a:stretch>
        </p:blipFill>
        <p:spPr bwMode="auto">
          <a:xfrm>
            <a:off x="3257550" y="1600201"/>
            <a:ext cx="56769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60E2-D29F-408B-BD8E-A58C9DD7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and Axis (Special Vertebrae)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27732-7132-4462-82F4-6A12952A8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1" y="1963272"/>
            <a:ext cx="8150067" cy="3487514"/>
          </a:xfrm>
        </p:spPr>
      </p:pic>
    </p:spTree>
    <p:extLst>
      <p:ext uri="{BB962C8B-B14F-4D97-AF65-F5344CB8AC3E}">
        <p14:creationId xmlns:p14="http://schemas.microsoft.com/office/powerpoint/2010/main" val="358723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Bony Thorax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3373438" cy="4525963"/>
          </a:xfrm>
        </p:spPr>
        <p:txBody>
          <a:bodyPr/>
          <a:lstStyle/>
          <a:p>
            <a:pPr marL="284163" indent="-284163"/>
            <a:r>
              <a:rPr lang="en-US" altLang="en-US"/>
              <a:t>Forms a cage to protect major organs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296401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5.19a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2526" r="12430" b="5554"/>
          <a:stretch>
            <a:fillRect/>
          </a:stretch>
        </p:blipFill>
        <p:spPr bwMode="auto">
          <a:xfrm>
            <a:off x="4267200" y="1752600"/>
            <a:ext cx="5943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Bony Thorax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2901950" cy="4525963"/>
          </a:xfrm>
        </p:spPr>
        <p:txBody>
          <a:bodyPr/>
          <a:lstStyle/>
          <a:p>
            <a:pPr marL="284163" indent="-284163"/>
            <a:r>
              <a:rPr lang="en-US" altLang="en-US"/>
              <a:t>Made-up of three parts</a:t>
            </a:r>
          </a:p>
          <a:p>
            <a:pPr marL="795338" lvl="1" indent="-284163"/>
            <a:r>
              <a:rPr lang="en-US" altLang="en-US"/>
              <a:t>Sternum</a:t>
            </a:r>
          </a:p>
          <a:p>
            <a:pPr marL="795338" lvl="1" indent="-284163"/>
            <a:r>
              <a:rPr lang="en-US" altLang="en-US"/>
              <a:t>Ribs</a:t>
            </a:r>
          </a:p>
          <a:p>
            <a:pPr marL="795338" lvl="1" indent="-284163"/>
            <a:r>
              <a:rPr lang="en-US" altLang="en-US"/>
              <a:t>Thoracic vertebrae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296401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5.19a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2526" r="12430" b="5554"/>
          <a:stretch>
            <a:fillRect/>
          </a:stretch>
        </p:blipFill>
        <p:spPr bwMode="auto">
          <a:xfrm>
            <a:off x="4572000" y="1447800"/>
            <a:ext cx="5943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Common Types of Fractures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296400" y="6324600"/>
            <a:ext cx="941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Table 5.2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24791" r="2773" b="5554"/>
          <a:stretch>
            <a:fillRect/>
          </a:stretch>
        </p:blipFill>
        <p:spPr bwMode="auto">
          <a:xfrm>
            <a:off x="2257425" y="1295401"/>
            <a:ext cx="76771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Repair of Bone Fractures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Hematoma (blood-filled swelling) is formed</a:t>
            </a:r>
          </a:p>
          <a:p>
            <a:pPr marL="284163" indent="-284163"/>
            <a:r>
              <a:rPr lang="en-US" altLang="en-US"/>
              <a:t>Break is splinted by fibrocartilage to form a callus</a:t>
            </a:r>
          </a:p>
          <a:p>
            <a:pPr marL="284163" indent="-284163"/>
            <a:r>
              <a:rPr lang="en-US" altLang="en-US"/>
              <a:t>Fibrocartilage callus is replaced by a bony callus</a:t>
            </a:r>
          </a:p>
          <a:p>
            <a:pPr marL="284163" indent="-284163"/>
            <a:r>
              <a:rPr lang="en-US" altLang="en-US"/>
              <a:t>Bony callus is remodeled to form a permanent patch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Stages in the Healing of a Bone Fracture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5.5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27769" r="1274" b="20856"/>
          <a:stretch>
            <a:fillRect/>
          </a:stretch>
        </p:blipFill>
        <p:spPr bwMode="auto">
          <a:xfrm>
            <a:off x="2133600" y="1447800"/>
            <a:ext cx="7924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Axial Skeleton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Forms the longitudinal part of the body</a:t>
            </a:r>
          </a:p>
          <a:p>
            <a:pPr marL="284163" indent="-284163"/>
            <a:r>
              <a:rPr lang="en-US" altLang="en-US"/>
              <a:t>Divided into three parts</a:t>
            </a:r>
          </a:p>
          <a:p>
            <a:pPr marL="795338" lvl="1" indent="-284163"/>
            <a:r>
              <a:rPr lang="en-US" altLang="en-US"/>
              <a:t>Skull</a:t>
            </a:r>
          </a:p>
          <a:p>
            <a:pPr marL="795338" lvl="1" indent="-284163"/>
            <a:r>
              <a:rPr lang="en-US" altLang="en-US"/>
              <a:t>Vertebral column</a:t>
            </a:r>
          </a:p>
          <a:p>
            <a:pPr marL="795338" lvl="1" indent="-284163"/>
            <a:r>
              <a:rPr lang="en-US" altLang="en-US"/>
              <a:t>Bony thorax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Axial Skeleton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5.6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357" b="10306"/>
          <a:stretch>
            <a:fillRect/>
          </a:stretch>
        </p:blipFill>
        <p:spPr bwMode="auto">
          <a:xfrm>
            <a:off x="3505200" y="838200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Skull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 altLang="en-US"/>
              <a:t>Two sets of bones</a:t>
            </a:r>
          </a:p>
          <a:p>
            <a:pPr marL="795338" lvl="1" indent="-284163"/>
            <a:r>
              <a:rPr lang="en-US" altLang="en-US"/>
              <a:t>Cranium</a:t>
            </a:r>
          </a:p>
          <a:p>
            <a:pPr marL="795338" lvl="1" indent="-284163"/>
            <a:r>
              <a:rPr lang="en-US" altLang="en-US"/>
              <a:t>Facial bones</a:t>
            </a:r>
          </a:p>
          <a:p>
            <a:pPr marL="284163" indent="-284163"/>
            <a:r>
              <a:rPr lang="en-US" altLang="en-US"/>
              <a:t>Bones are joined by sutures</a:t>
            </a:r>
          </a:p>
          <a:p>
            <a:pPr marL="284163" indent="-284163"/>
            <a:r>
              <a:rPr lang="en-US" altLang="en-US"/>
              <a:t>Only the mandible is attached by a freely movable joint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/>
            <a:r>
              <a:rPr lang="en-US" altLang="en-US"/>
              <a:t>The Skull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296401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5.7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5303" r="1700" b="9720"/>
          <a:stretch>
            <a:fillRect/>
          </a:stretch>
        </p:blipFill>
        <p:spPr bwMode="auto">
          <a:xfrm>
            <a:off x="2362200" y="1219201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341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Axial Skeleton and Bone Fractures</vt:lpstr>
      <vt:lpstr>Bone Fractures</vt:lpstr>
      <vt:lpstr>Common Types of Fractures</vt:lpstr>
      <vt:lpstr>Repair of Bone Fractures</vt:lpstr>
      <vt:lpstr>Stages in the Healing of a Bone Fracture</vt:lpstr>
      <vt:lpstr>The Axial Skeleton</vt:lpstr>
      <vt:lpstr>The Axial Skeleton</vt:lpstr>
      <vt:lpstr>The Skull</vt:lpstr>
      <vt:lpstr>The Skull</vt:lpstr>
      <vt:lpstr>Bones of the Skull</vt:lpstr>
      <vt:lpstr>Human Skull, Superior View</vt:lpstr>
      <vt:lpstr>Human Skull, Inferior View</vt:lpstr>
      <vt:lpstr>Skull Sutures</vt:lpstr>
      <vt:lpstr>Paranasal Sinuses</vt:lpstr>
      <vt:lpstr>Paranasal Sinuses</vt:lpstr>
      <vt:lpstr>The Hyoid Bone</vt:lpstr>
      <vt:lpstr>The Fetal Skull</vt:lpstr>
      <vt:lpstr>The Fetal Skull</vt:lpstr>
      <vt:lpstr>The Vertebral Column</vt:lpstr>
      <vt:lpstr>PowerPoint Presentation</vt:lpstr>
      <vt:lpstr>Structure of a Typical Vertebrae</vt:lpstr>
      <vt:lpstr>Atlas and Axis (Special Vertebrae)</vt:lpstr>
      <vt:lpstr>The Bony Thorax</vt:lpstr>
      <vt:lpstr>The Bony Thorax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 Skeleton</dc:title>
  <dc:creator>Rebecca L. Merritt</dc:creator>
  <cp:lastModifiedBy>Rebecca Merritt</cp:lastModifiedBy>
  <cp:revision>5</cp:revision>
  <dcterms:created xsi:type="dcterms:W3CDTF">2023-10-06T13:55:23Z</dcterms:created>
  <dcterms:modified xsi:type="dcterms:W3CDTF">2024-02-26T18:01:20Z</dcterms:modified>
</cp:coreProperties>
</file>