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59" r:id="rId1"/>
  </p:sldMasterIdLst>
  <p:notesMasterIdLst>
    <p:notesMasterId r:id="rId17"/>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1" r:id="rId16"/>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07" d="100"/>
          <a:sy n="107" d="100"/>
        </p:scale>
        <p:origin x="754" y="77"/>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ga96c758559_0_1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0" name="Google Shape;160;ga96c758559_0_1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a96c758559_0_18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a96c758559_0_1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9"/>
        <p:cNvGrpSpPr/>
        <p:nvPr/>
      </p:nvGrpSpPr>
      <p:grpSpPr>
        <a:xfrm>
          <a:off x="0" y="0"/>
          <a:ext cx="0" cy="0"/>
          <a:chOff x="0" y="0"/>
          <a:chExt cx="0" cy="0"/>
        </a:xfrm>
      </p:grpSpPr>
      <p:sp>
        <p:nvSpPr>
          <p:cNvPr id="190" name="Google Shape;190;ga96c758559_0_1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1" name="Google Shape;191;ga96c758559_0_1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a96c758559_0_1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a96c758559_0_1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a96c758559_0_18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a96c758559_0_1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ga96c758559_0_3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9" name="Google Shape;239;ga96c758559_0_3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a96c758559_0_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a96c758559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ga96c758559_0_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 name="Google Shape;68;ga96c758559_0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a96c758559_0_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a96c758559_0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ga96c758559_0_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5" name="Google Shape;95;ga96c758559_0_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a96c758559_0_2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a96c758559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a96c758559_0_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5" name="Google Shape;115;ga96c758559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ga96c758559_0_9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4" name="Google Shape;134;ga96c758559_0_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ga96c758559_0_10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0" name="Google Shape;150;ga96c758559_0_1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6.jpg"/></Relationships>
</file>

<file path=ppt/slides/_rels/slide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6.jpg"/><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7.jp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9.jpg"/></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1.jpg"/></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13.png"/><Relationship Id="rId4" Type="http://schemas.openxmlformats.org/officeDocument/2006/relationships/image" Target="../media/image12.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0" y="314050"/>
            <a:ext cx="8520600" cy="12525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Brain Anatomy</a:t>
            </a:r>
            <a:endParaRPr/>
          </a:p>
        </p:txBody>
      </p:sp>
      <p:sp>
        <p:nvSpPr>
          <p:cNvPr id="55" name="Google Shape;55;p13"/>
          <p:cNvSpPr txBox="1">
            <a:spLocks noGrp="1"/>
          </p:cNvSpPr>
          <p:nvPr>
            <p:ph type="subTitle" idx="1"/>
          </p:nvPr>
        </p:nvSpPr>
        <p:spPr>
          <a:xfrm>
            <a:off x="311700" y="1779150"/>
            <a:ext cx="8520600" cy="792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0000"/>
                </a:solidFill>
              </a:rPr>
              <a:t>Virtual Dissection and Guided Learning</a:t>
            </a:r>
            <a:endParaRPr>
              <a:solidFill>
                <a:srgbClr val="000000"/>
              </a:solidFill>
            </a:endParaRPr>
          </a:p>
        </p:txBody>
      </p:sp>
      <p:pic>
        <p:nvPicPr>
          <p:cNvPr id="56" name="Google Shape;56;p13"/>
          <p:cNvPicPr preferRelativeResize="0"/>
          <p:nvPr/>
        </p:nvPicPr>
        <p:blipFill>
          <a:blip r:embed="rId4">
            <a:alphaModFix/>
          </a:blip>
          <a:stretch>
            <a:fillRect/>
          </a:stretch>
        </p:blipFill>
        <p:spPr>
          <a:xfrm>
            <a:off x="5213675" y="2639350"/>
            <a:ext cx="2283010" cy="2266951"/>
          </a:xfrm>
          <a:prstGeom prst="rect">
            <a:avLst/>
          </a:prstGeom>
          <a:noFill/>
          <a:ln>
            <a:noFill/>
          </a:ln>
        </p:spPr>
      </p:pic>
      <p:sp>
        <p:nvSpPr>
          <p:cNvPr id="57" name="Google Shape;57;p13"/>
          <p:cNvSpPr txBox="1"/>
          <p:nvPr/>
        </p:nvSpPr>
        <p:spPr>
          <a:xfrm>
            <a:off x="1697525" y="2733025"/>
            <a:ext cx="3420600" cy="2079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i="1"/>
              <a:t>In this activity, you will progress through slides with images and information about the brain and complete tasks, such as labeling and answering questions.  This activity was designed as a remote version of a traditional brain dissection. </a:t>
            </a:r>
            <a:endParaRPr i="1"/>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61"/>
        <p:cNvGrpSpPr/>
        <p:nvPr/>
      </p:nvGrpSpPr>
      <p:grpSpPr>
        <a:xfrm>
          <a:off x="0" y="0"/>
          <a:ext cx="0" cy="0"/>
          <a:chOff x="0" y="0"/>
          <a:chExt cx="0" cy="0"/>
        </a:xfrm>
      </p:grpSpPr>
      <p:cxnSp>
        <p:nvCxnSpPr>
          <p:cNvPr id="162" name="Google Shape;162;p22"/>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sp>
        <p:nvSpPr>
          <p:cNvPr id="163" name="Google Shape;163;p22"/>
          <p:cNvSpPr txBox="1"/>
          <p:nvPr/>
        </p:nvSpPr>
        <p:spPr>
          <a:xfrm>
            <a:off x="83950" y="61050"/>
            <a:ext cx="2541300" cy="2060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A perfect cut reveals the internal structures of the brain.  </a:t>
            </a:r>
            <a:endParaRPr/>
          </a:p>
          <a:p>
            <a:pPr marL="0" lvl="0" indent="0" algn="l" rtl="0">
              <a:spcBef>
                <a:spcPts val="0"/>
              </a:spcBef>
              <a:spcAft>
                <a:spcPts val="0"/>
              </a:spcAft>
              <a:buNone/>
            </a:pPr>
            <a:endParaRPr/>
          </a:p>
          <a:p>
            <a:pPr marL="0" lvl="0" indent="0" algn="l" rtl="0">
              <a:spcBef>
                <a:spcPts val="0"/>
              </a:spcBef>
              <a:spcAft>
                <a:spcPts val="0"/>
              </a:spcAft>
              <a:buNone/>
            </a:pPr>
            <a:r>
              <a:rPr lang="en"/>
              <a:t>Notice that the cerebellum has branching white matter that resembles a tree.  This structure is called the </a:t>
            </a:r>
            <a:r>
              <a:rPr lang="en" b="1"/>
              <a:t>arbor vitae</a:t>
            </a:r>
            <a:r>
              <a:rPr lang="en"/>
              <a:t>, or “tree of life.”  </a:t>
            </a:r>
            <a:endParaRPr/>
          </a:p>
          <a:p>
            <a:pPr marL="0" lvl="0" indent="0" algn="l" rtl="0">
              <a:spcBef>
                <a:spcPts val="0"/>
              </a:spcBef>
              <a:spcAft>
                <a:spcPts val="0"/>
              </a:spcAft>
              <a:buNone/>
            </a:pPr>
            <a:endParaRPr/>
          </a:p>
          <a:p>
            <a:pPr marL="0" lvl="0" indent="0" algn="l" rtl="0">
              <a:spcBef>
                <a:spcPts val="0"/>
              </a:spcBef>
              <a:spcAft>
                <a:spcPts val="0"/>
              </a:spcAft>
              <a:buNone/>
            </a:pPr>
            <a:r>
              <a:rPr lang="en"/>
              <a:t>From this view, you can also identify where the brain stem ends and the spinal cord begins. </a:t>
            </a:r>
            <a:endParaRPr/>
          </a:p>
          <a:p>
            <a:pPr marL="0" lvl="0" indent="0" algn="l" rtl="0">
              <a:spcBef>
                <a:spcPts val="0"/>
              </a:spcBef>
              <a:spcAft>
                <a:spcPts val="0"/>
              </a:spcAft>
              <a:buNone/>
            </a:pPr>
            <a:endParaRPr/>
          </a:p>
          <a:p>
            <a:pPr marL="0" lvl="0" indent="0" algn="l" rtl="0">
              <a:spcBef>
                <a:spcPts val="0"/>
              </a:spcBef>
              <a:spcAft>
                <a:spcPts val="0"/>
              </a:spcAft>
              <a:buNone/>
            </a:pPr>
            <a:r>
              <a:rPr lang="en"/>
              <a:t>9.  Label the image.</a:t>
            </a:r>
            <a:endParaRPr/>
          </a:p>
          <a:p>
            <a:pPr marL="0" lvl="0" indent="0" algn="l" rtl="0">
              <a:spcBef>
                <a:spcPts val="0"/>
              </a:spcBef>
              <a:spcAft>
                <a:spcPts val="0"/>
              </a:spcAft>
              <a:buNone/>
            </a:pPr>
            <a:endParaRPr/>
          </a:p>
          <a:p>
            <a:pPr marL="0" lvl="0" indent="0" algn="l" rtl="0">
              <a:spcBef>
                <a:spcPts val="0"/>
              </a:spcBef>
              <a:spcAft>
                <a:spcPts val="0"/>
              </a:spcAft>
              <a:buNone/>
            </a:pPr>
            <a:endParaRPr/>
          </a:p>
          <a:p>
            <a:pPr marL="0" lvl="0" indent="0" algn="l" rtl="0">
              <a:spcBef>
                <a:spcPts val="0"/>
              </a:spcBef>
              <a:spcAft>
                <a:spcPts val="0"/>
              </a:spcAft>
              <a:buNone/>
            </a:pPr>
            <a:endParaRPr/>
          </a:p>
        </p:txBody>
      </p:sp>
      <p:grpSp>
        <p:nvGrpSpPr>
          <p:cNvPr id="164" name="Google Shape;164;p22"/>
          <p:cNvGrpSpPr/>
          <p:nvPr/>
        </p:nvGrpSpPr>
        <p:grpSpPr>
          <a:xfrm>
            <a:off x="3831900" y="106500"/>
            <a:ext cx="5232974" cy="4204850"/>
            <a:chOff x="3831900" y="106500"/>
            <a:chExt cx="5232974" cy="4204850"/>
          </a:xfrm>
        </p:grpSpPr>
        <p:pic>
          <p:nvPicPr>
            <p:cNvPr id="165" name="Google Shape;165;p22"/>
            <p:cNvPicPr preferRelativeResize="0"/>
            <p:nvPr/>
          </p:nvPicPr>
          <p:blipFill rotWithShape="1">
            <a:blip r:embed="rId4">
              <a:alphaModFix/>
            </a:blip>
            <a:srcRect t="4203" r="14741" b="3212"/>
            <a:stretch/>
          </p:blipFill>
          <p:spPr>
            <a:xfrm>
              <a:off x="3831900" y="106500"/>
              <a:ext cx="5232974" cy="4204850"/>
            </a:xfrm>
            <a:prstGeom prst="rect">
              <a:avLst/>
            </a:prstGeom>
            <a:noFill/>
            <a:ln>
              <a:noFill/>
            </a:ln>
          </p:spPr>
        </p:pic>
        <p:cxnSp>
          <p:nvCxnSpPr>
            <p:cNvPr id="166" name="Google Shape;166;p22"/>
            <p:cNvCxnSpPr/>
            <p:nvPr/>
          </p:nvCxnSpPr>
          <p:spPr>
            <a:xfrm flipH="1">
              <a:off x="4552500" y="589900"/>
              <a:ext cx="328200" cy="1152300"/>
            </a:xfrm>
            <a:prstGeom prst="straightConnector1">
              <a:avLst/>
            </a:prstGeom>
            <a:noFill/>
            <a:ln w="28575" cap="flat" cmpd="sng">
              <a:solidFill>
                <a:srgbClr val="00FF00"/>
              </a:solidFill>
              <a:prstDash val="solid"/>
              <a:round/>
              <a:headEnd type="none" w="med" len="med"/>
              <a:tailEnd type="none" w="med" len="med"/>
            </a:ln>
          </p:spPr>
        </p:cxnSp>
        <p:cxnSp>
          <p:nvCxnSpPr>
            <p:cNvPr id="167" name="Google Shape;167;p22"/>
            <p:cNvCxnSpPr/>
            <p:nvPr/>
          </p:nvCxnSpPr>
          <p:spPr>
            <a:xfrm>
              <a:off x="4869050" y="589900"/>
              <a:ext cx="301800" cy="81600"/>
            </a:xfrm>
            <a:prstGeom prst="straightConnector1">
              <a:avLst/>
            </a:prstGeom>
            <a:noFill/>
            <a:ln w="28575" cap="flat" cmpd="sng">
              <a:solidFill>
                <a:srgbClr val="00FF00"/>
              </a:solidFill>
              <a:prstDash val="solid"/>
              <a:round/>
              <a:headEnd type="none" w="med" len="med"/>
              <a:tailEnd type="none" w="med" len="med"/>
            </a:ln>
          </p:spPr>
        </p:cxnSp>
        <p:cxnSp>
          <p:nvCxnSpPr>
            <p:cNvPr id="168" name="Google Shape;168;p22"/>
            <p:cNvCxnSpPr/>
            <p:nvPr/>
          </p:nvCxnSpPr>
          <p:spPr>
            <a:xfrm>
              <a:off x="4563900" y="1742200"/>
              <a:ext cx="156600" cy="74100"/>
            </a:xfrm>
            <a:prstGeom prst="straightConnector1">
              <a:avLst/>
            </a:prstGeom>
            <a:noFill/>
            <a:ln w="28575" cap="flat" cmpd="sng">
              <a:solidFill>
                <a:srgbClr val="00FF00"/>
              </a:solidFill>
              <a:prstDash val="solid"/>
              <a:round/>
              <a:headEnd type="none" w="med" len="med"/>
              <a:tailEnd type="none" w="med" len="med"/>
            </a:ln>
          </p:spPr>
        </p:cxnSp>
        <p:cxnSp>
          <p:nvCxnSpPr>
            <p:cNvPr id="169" name="Google Shape;169;p22"/>
            <p:cNvCxnSpPr/>
            <p:nvPr/>
          </p:nvCxnSpPr>
          <p:spPr>
            <a:xfrm>
              <a:off x="4483900" y="1147000"/>
              <a:ext cx="183300" cy="38100"/>
            </a:xfrm>
            <a:prstGeom prst="straightConnector1">
              <a:avLst/>
            </a:prstGeom>
            <a:noFill/>
            <a:ln w="28575" cap="flat" cmpd="sng">
              <a:solidFill>
                <a:srgbClr val="00FF00"/>
              </a:solidFill>
              <a:prstDash val="solid"/>
              <a:round/>
              <a:headEnd type="none" w="med" len="med"/>
              <a:tailEnd type="none" w="med" len="med"/>
            </a:ln>
          </p:spPr>
        </p:cxnSp>
        <p:cxnSp>
          <p:nvCxnSpPr>
            <p:cNvPr id="170" name="Google Shape;170;p22"/>
            <p:cNvCxnSpPr/>
            <p:nvPr/>
          </p:nvCxnSpPr>
          <p:spPr>
            <a:xfrm rot="10800000" flipH="1">
              <a:off x="4563900" y="3314275"/>
              <a:ext cx="816300" cy="595200"/>
            </a:xfrm>
            <a:prstGeom prst="straightConnector1">
              <a:avLst/>
            </a:prstGeom>
            <a:noFill/>
            <a:ln w="28575" cap="flat" cmpd="sng">
              <a:solidFill>
                <a:srgbClr val="00FF00"/>
              </a:solidFill>
              <a:prstDash val="solid"/>
              <a:round/>
              <a:headEnd type="none" w="med" len="med"/>
              <a:tailEnd type="triangle" w="med" len="med"/>
            </a:ln>
          </p:spPr>
        </p:cxnSp>
        <p:cxnSp>
          <p:nvCxnSpPr>
            <p:cNvPr id="171" name="Google Shape;171;p22"/>
            <p:cNvCxnSpPr/>
            <p:nvPr/>
          </p:nvCxnSpPr>
          <p:spPr>
            <a:xfrm rot="10800000" flipH="1">
              <a:off x="4254925" y="2635150"/>
              <a:ext cx="495900" cy="38100"/>
            </a:xfrm>
            <a:prstGeom prst="straightConnector1">
              <a:avLst/>
            </a:prstGeom>
            <a:noFill/>
            <a:ln w="28575" cap="flat" cmpd="sng">
              <a:solidFill>
                <a:srgbClr val="00FF00"/>
              </a:solidFill>
              <a:prstDash val="solid"/>
              <a:round/>
              <a:headEnd type="none" w="med" len="med"/>
              <a:tailEnd type="triangle" w="med" len="med"/>
            </a:ln>
          </p:spPr>
        </p:cxnSp>
        <p:cxnSp>
          <p:nvCxnSpPr>
            <p:cNvPr id="172" name="Google Shape;172;p22"/>
            <p:cNvCxnSpPr/>
            <p:nvPr/>
          </p:nvCxnSpPr>
          <p:spPr>
            <a:xfrm rot="10800000" flipH="1">
              <a:off x="4254925" y="2467375"/>
              <a:ext cx="1175100" cy="846900"/>
            </a:xfrm>
            <a:prstGeom prst="straightConnector1">
              <a:avLst/>
            </a:prstGeom>
            <a:noFill/>
            <a:ln w="28575" cap="flat" cmpd="sng">
              <a:solidFill>
                <a:srgbClr val="00FF00"/>
              </a:solidFill>
              <a:prstDash val="solid"/>
              <a:round/>
              <a:headEnd type="none" w="med" len="med"/>
              <a:tailEnd type="triangle" w="med" len="med"/>
            </a:ln>
          </p:spPr>
        </p:cxnSp>
      </p:grpSp>
      <p:sp>
        <p:nvSpPr>
          <p:cNvPr id="173" name="Google Shape;173;p22"/>
          <p:cNvSpPr txBox="1"/>
          <p:nvPr/>
        </p:nvSpPr>
        <p:spPr>
          <a:xfrm>
            <a:off x="5401737" y="436430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spinal cord</a:t>
            </a:r>
            <a:endParaRPr sz="1200"/>
          </a:p>
        </p:txBody>
      </p:sp>
      <p:sp>
        <p:nvSpPr>
          <p:cNvPr id="174" name="Google Shape;174;p22"/>
          <p:cNvSpPr txBox="1"/>
          <p:nvPr/>
        </p:nvSpPr>
        <p:spPr>
          <a:xfrm>
            <a:off x="3831900" y="473275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brain stem</a:t>
            </a:r>
            <a:endParaRPr sz="1200"/>
          </a:p>
        </p:txBody>
      </p:sp>
      <p:sp>
        <p:nvSpPr>
          <p:cNvPr id="175" name="Google Shape;175;p22"/>
          <p:cNvSpPr txBox="1"/>
          <p:nvPr/>
        </p:nvSpPr>
        <p:spPr>
          <a:xfrm>
            <a:off x="5401725" y="473275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cerebellum</a:t>
            </a:r>
            <a:endParaRPr sz="1200"/>
          </a:p>
        </p:txBody>
      </p:sp>
      <p:sp>
        <p:nvSpPr>
          <p:cNvPr id="176" name="Google Shape;176;p22"/>
          <p:cNvSpPr txBox="1"/>
          <p:nvPr/>
        </p:nvSpPr>
        <p:spPr>
          <a:xfrm>
            <a:off x="3831900" y="436430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arbor vitae</a:t>
            </a:r>
            <a:endParaRPr sz="12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80"/>
        <p:cNvGrpSpPr/>
        <p:nvPr/>
      </p:nvGrpSpPr>
      <p:grpSpPr>
        <a:xfrm>
          <a:off x="0" y="0"/>
          <a:ext cx="0" cy="0"/>
          <a:chOff x="0" y="0"/>
          <a:chExt cx="0" cy="0"/>
        </a:xfrm>
      </p:grpSpPr>
      <p:cxnSp>
        <p:nvCxnSpPr>
          <p:cNvPr id="181" name="Google Shape;181;p23"/>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sp>
        <p:nvSpPr>
          <p:cNvPr id="182" name="Google Shape;182;p23"/>
          <p:cNvSpPr txBox="1"/>
          <p:nvPr/>
        </p:nvSpPr>
        <p:spPr>
          <a:xfrm>
            <a:off x="40225" y="34850"/>
            <a:ext cx="2694000" cy="480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It is usually easiest to focus on one of the hemispheres to locate internal structures.  In the image a few of the structures have been pinned. </a:t>
            </a:r>
            <a:endParaRPr sz="1200"/>
          </a:p>
          <a:p>
            <a:pPr marL="0" lvl="0" indent="0" algn="l" rtl="0">
              <a:spcBef>
                <a:spcPts val="0"/>
              </a:spcBef>
              <a:spcAft>
                <a:spcPts val="0"/>
              </a:spcAft>
              <a:buNone/>
            </a:pPr>
            <a:endParaRPr sz="600"/>
          </a:p>
          <a:p>
            <a:pPr marL="0" lvl="0" indent="0" algn="l" rtl="0">
              <a:spcBef>
                <a:spcPts val="0"/>
              </a:spcBef>
              <a:spcAft>
                <a:spcPts val="0"/>
              </a:spcAft>
              <a:buNone/>
            </a:pPr>
            <a:r>
              <a:rPr lang="en" sz="1200"/>
              <a:t>The blue pin is the </a:t>
            </a:r>
            <a:r>
              <a:rPr lang="en" sz="1200" b="1"/>
              <a:t>corpus callosum</a:t>
            </a:r>
            <a:r>
              <a:rPr lang="en" sz="1200"/>
              <a:t>, which connects the left and right hemispheres.</a:t>
            </a:r>
            <a:endParaRPr sz="1200"/>
          </a:p>
          <a:p>
            <a:pPr marL="0" lvl="0" indent="0" algn="l" rtl="0">
              <a:spcBef>
                <a:spcPts val="0"/>
              </a:spcBef>
              <a:spcAft>
                <a:spcPts val="0"/>
              </a:spcAft>
              <a:buNone/>
            </a:pPr>
            <a:endParaRPr sz="700"/>
          </a:p>
          <a:p>
            <a:pPr marL="0" lvl="0" indent="0" algn="l" rtl="0">
              <a:spcBef>
                <a:spcPts val="0"/>
              </a:spcBef>
              <a:spcAft>
                <a:spcPts val="0"/>
              </a:spcAft>
              <a:buNone/>
            </a:pPr>
            <a:r>
              <a:rPr lang="en" sz="1200"/>
              <a:t>The yellow pin indicates one of the ventricles of the brain where cerebrospinal fluid is stored.  The yellow pin indicates the </a:t>
            </a:r>
            <a:r>
              <a:rPr lang="en" sz="1200" b="1"/>
              <a:t>lateral ventricle.</a:t>
            </a:r>
            <a:endParaRPr sz="1200" b="1"/>
          </a:p>
          <a:p>
            <a:pPr marL="0" lvl="0" indent="0" algn="l" rtl="0">
              <a:spcBef>
                <a:spcPts val="0"/>
              </a:spcBef>
              <a:spcAft>
                <a:spcPts val="0"/>
              </a:spcAft>
              <a:buNone/>
            </a:pPr>
            <a:endParaRPr sz="1200" b="1"/>
          </a:p>
          <a:p>
            <a:pPr marL="0" lvl="0" indent="0" algn="l" rtl="0">
              <a:spcBef>
                <a:spcPts val="0"/>
              </a:spcBef>
              <a:spcAft>
                <a:spcPts val="0"/>
              </a:spcAft>
              <a:buNone/>
            </a:pPr>
            <a:r>
              <a:rPr lang="en" sz="1200"/>
              <a:t>The round structure at the red pin is the </a:t>
            </a:r>
            <a:r>
              <a:rPr lang="en" sz="1200" b="1"/>
              <a:t>thalamus</a:t>
            </a:r>
            <a:r>
              <a:rPr lang="en" sz="1200"/>
              <a:t> which relays sensory and motor signals.</a:t>
            </a:r>
            <a:endParaRPr sz="1200"/>
          </a:p>
          <a:p>
            <a:pPr marL="0" lvl="0" indent="0" algn="l" rtl="0">
              <a:spcBef>
                <a:spcPts val="0"/>
              </a:spcBef>
              <a:spcAft>
                <a:spcPts val="0"/>
              </a:spcAft>
              <a:buNone/>
            </a:pPr>
            <a:endParaRPr sz="800"/>
          </a:p>
          <a:p>
            <a:pPr marL="0" lvl="0" indent="0" algn="l" rtl="0">
              <a:spcBef>
                <a:spcPts val="0"/>
              </a:spcBef>
              <a:spcAft>
                <a:spcPts val="0"/>
              </a:spcAft>
              <a:buNone/>
            </a:pPr>
            <a:r>
              <a:rPr lang="en" sz="1200"/>
              <a:t>Beneath the thalamus, at the green pin is the </a:t>
            </a:r>
            <a:r>
              <a:rPr lang="en" sz="1200" b="1"/>
              <a:t>hypothalamus</a:t>
            </a:r>
            <a:r>
              <a:rPr lang="en" sz="1200"/>
              <a:t>, which plays a role in energy maintenance, temperature regulation, and appetite.  The hypothalamus connects directly to the pituitary gland.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10. Label the image (type in boxes). </a:t>
            </a:r>
            <a:endParaRPr sz="1200"/>
          </a:p>
        </p:txBody>
      </p:sp>
      <p:pic>
        <p:nvPicPr>
          <p:cNvPr id="183" name="Google Shape;183;p23"/>
          <p:cNvPicPr preferRelativeResize="0"/>
          <p:nvPr/>
        </p:nvPicPr>
        <p:blipFill>
          <a:blip r:embed="rId4">
            <a:alphaModFix/>
          </a:blip>
          <a:stretch>
            <a:fillRect/>
          </a:stretch>
        </p:blipFill>
        <p:spPr>
          <a:xfrm>
            <a:off x="2853950" y="152400"/>
            <a:ext cx="6137649" cy="3661784"/>
          </a:xfrm>
          <a:prstGeom prst="rect">
            <a:avLst/>
          </a:prstGeom>
          <a:noFill/>
          <a:ln>
            <a:noFill/>
          </a:ln>
        </p:spPr>
      </p:pic>
      <p:sp>
        <p:nvSpPr>
          <p:cNvPr id="184" name="Google Shape;184;p23"/>
          <p:cNvSpPr txBox="1"/>
          <p:nvPr/>
        </p:nvSpPr>
        <p:spPr>
          <a:xfrm>
            <a:off x="7201100" y="1263775"/>
            <a:ext cx="1581000" cy="3366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0000FF"/>
              </a:solidFill>
            </a:endParaRPr>
          </a:p>
        </p:txBody>
      </p:sp>
      <p:sp>
        <p:nvSpPr>
          <p:cNvPr id="185" name="Google Shape;185;p23"/>
          <p:cNvSpPr txBox="1"/>
          <p:nvPr/>
        </p:nvSpPr>
        <p:spPr>
          <a:xfrm>
            <a:off x="3975775" y="314375"/>
            <a:ext cx="1581000" cy="3366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0000FF"/>
              </a:solidFill>
            </a:endParaRPr>
          </a:p>
        </p:txBody>
      </p:sp>
      <p:sp>
        <p:nvSpPr>
          <p:cNvPr id="186" name="Google Shape;186;p23"/>
          <p:cNvSpPr txBox="1"/>
          <p:nvPr/>
        </p:nvSpPr>
        <p:spPr>
          <a:xfrm>
            <a:off x="6741900" y="3064400"/>
            <a:ext cx="1581000" cy="3366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0000FF"/>
              </a:solidFill>
            </a:endParaRPr>
          </a:p>
        </p:txBody>
      </p:sp>
      <p:cxnSp>
        <p:nvCxnSpPr>
          <p:cNvPr id="187" name="Google Shape;187;p23"/>
          <p:cNvCxnSpPr/>
          <p:nvPr/>
        </p:nvCxnSpPr>
        <p:spPr>
          <a:xfrm flipH="1">
            <a:off x="5693900" y="828350"/>
            <a:ext cx="1125900" cy="1343100"/>
          </a:xfrm>
          <a:prstGeom prst="straightConnector1">
            <a:avLst/>
          </a:prstGeom>
          <a:noFill/>
          <a:ln w="38100" cap="flat" cmpd="sng">
            <a:solidFill>
              <a:srgbClr val="000000"/>
            </a:solidFill>
            <a:prstDash val="solid"/>
            <a:round/>
            <a:headEnd type="none" w="med" len="med"/>
            <a:tailEnd type="triangle" w="med" len="med"/>
          </a:ln>
        </p:spPr>
      </p:cxnSp>
      <p:sp>
        <p:nvSpPr>
          <p:cNvPr id="188" name="Google Shape;188;p23"/>
          <p:cNvSpPr txBox="1"/>
          <p:nvPr/>
        </p:nvSpPr>
        <p:spPr>
          <a:xfrm>
            <a:off x="6548475" y="554825"/>
            <a:ext cx="1581000" cy="3366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endParaRPr sz="1200">
              <a:solidFill>
                <a:srgbClr val="0000FF"/>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92"/>
        <p:cNvGrpSpPr/>
        <p:nvPr/>
      </p:nvGrpSpPr>
      <p:grpSpPr>
        <a:xfrm>
          <a:off x="0" y="0"/>
          <a:ext cx="0" cy="0"/>
          <a:chOff x="0" y="0"/>
          <a:chExt cx="0" cy="0"/>
        </a:xfrm>
      </p:grpSpPr>
      <p:cxnSp>
        <p:nvCxnSpPr>
          <p:cNvPr id="193" name="Google Shape;193;p24"/>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pic>
        <p:nvPicPr>
          <p:cNvPr id="194" name="Google Shape;194;p24"/>
          <p:cNvPicPr preferRelativeResize="0"/>
          <p:nvPr/>
        </p:nvPicPr>
        <p:blipFill>
          <a:blip r:embed="rId4">
            <a:alphaModFix/>
          </a:blip>
          <a:stretch>
            <a:fillRect/>
          </a:stretch>
        </p:blipFill>
        <p:spPr>
          <a:xfrm>
            <a:off x="2853950" y="152400"/>
            <a:ext cx="6137651" cy="3420321"/>
          </a:xfrm>
          <a:prstGeom prst="rect">
            <a:avLst/>
          </a:prstGeom>
          <a:noFill/>
          <a:ln>
            <a:noFill/>
          </a:ln>
        </p:spPr>
      </p:pic>
      <p:sp>
        <p:nvSpPr>
          <p:cNvPr id="195" name="Google Shape;195;p24"/>
          <p:cNvSpPr txBox="1"/>
          <p:nvPr/>
        </p:nvSpPr>
        <p:spPr>
          <a:xfrm>
            <a:off x="56275" y="88950"/>
            <a:ext cx="2533200" cy="3981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a:t>
            </a:r>
            <a:r>
              <a:rPr lang="en" b="1"/>
              <a:t>pineal gland</a:t>
            </a:r>
            <a:r>
              <a:rPr lang="en"/>
              <a:t> is visible in this internal view where the probe is located.  Just behind the probe is the </a:t>
            </a:r>
            <a:r>
              <a:rPr lang="en" b="1"/>
              <a:t>superior and inferior colliculi</a:t>
            </a:r>
            <a:r>
              <a:rPr lang="en"/>
              <a:t> which you viewed in an earlier slide.  </a:t>
            </a:r>
            <a:endParaRPr/>
          </a:p>
          <a:p>
            <a:pPr marL="0" lvl="0" indent="0" algn="l" rtl="0">
              <a:spcBef>
                <a:spcPts val="0"/>
              </a:spcBef>
              <a:spcAft>
                <a:spcPts val="0"/>
              </a:spcAft>
              <a:buNone/>
            </a:pPr>
            <a:endParaRPr/>
          </a:p>
          <a:p>
            <a:pPr marL="0" lvl="0" indent="0" algn="l" rtl="0">
              <a:spcBef>
                <a:spcPts val="0"/>
              </a:spcBef>
              <a:spcAft>
                <a:spcPts val="0"/>
              </a:spcAft>
              <a:buNone/>
            </a:pPr>
            <a:r>
              <a:rPr lang="en"/>
              <a:t>This image also shows the </a:t>
            </a:r>
            <a:r>
              <a:rPr lang="en" b="1"/>
              <a:t>third ventricle</a:t>
            </a:r>
            <a:r>
              <a:rPr lang="en"/>
              <a:t> which is located above the thalamus.  A stretch of tissue called the </a:t>
            </a:r>
            <a:r>
              <a:rPr lang="en" b="1"/>
              <a:t>fornix</a:t>
            </a:r>
            <a:r>
              <a:rPr lang="en"/>
              <a:t> separates the lateral ventricle from the third ventricle.  </a:t>
            </a:r>
            <a:endParaRPr/>
          </a:p>
          <a:p>
            <a:pPr marL="0" lvl="0" indent="0" algn="l" rtl="0">
              <a:spcBef>
                <a:spcPts val="0"/>
              </a:spcBef>
              <a:spcAft>
                <a:spcPts val="0"/>
              </a:spcAft>
              <a:buNone/>
            </a:pPr>
            <a:endParaRPr/>
          </a:p>
          <a:p>
            <a:pPr marL="0" lvl="0" indent="0" algn="l" rtl="0">
              <a:spcBef>
                <a:spcPts val="0"/>
              </a:spcBef>
              <a:spcAft>
                <a:spcPts val="0"/>
              </a:spcAft>
              <a:buNone/>
            </a:pPr>
            <a:r>
              <a:rPr lang="en"/>
              <a:t>11. Label the brain. </a:t>
            </a:r>
            <a:endParaRPr/>
          </a:p>
          <a:p>
            <a:pPr marL="0" lvl="0" indent="0" algn="l" rtl="0">
              <a:spcBef>
                <a:spcPts val="0"/>
              </a:spcBef>
              <a:spcAft>
                <a:spcPts val="0"/>
              </a:spcAft>
              <a:buNone/>
            </a:pPr>
            <a:endParaRPr/>
          </a:p>
        </p:txBody>
      </p:sp>
      <p:cxnSp>
        <p:nvCxnSpPr>
          <p:cNvPr id="196" name="Google Shape;196;p24"/>
          <p:cNvCxnSpPr/>
          <p:nvPr/>
        </p:nvCxnSpPr>
        <p:spPr>
          <a:xfrm>
            <a:off x="4061325" y="852475"/>
            <a:ext cx="933000" cy="884700"/>
          </a:xfrm>
          <a:prstGeom prst="straightConnector1">
            <a:avLst/>
          </a:prstGeom>
          <a:noFill/>
          <a:ln w="28575" cap="flat" cmpd="sng">
            <a:solidFill>
              <a:srgbClr val="00FF00"/>
            </a:solidFill>
            <a:prstDash val="solid"/>
            <a:round/>
            <a:headEnd type="none" w="med" len="med"/>
            <a:tailEnd type="triangle" w="med" len="med"/>
          </a:ln>
        </p:spPr>
      </p:cxnSp>
      <p:cxnSp>
        <p:nvCxnSpPr>
          <p:cNvPr id="197" name="Google Shape;197;p24"/>
          <p:cNvCxnSpPr/>
          <p:nvPr/>
        </p:nvCxnSpPr>
        <p:spPr>
          <a:xfrm>
            <a:off x="3401850" y="1519975"/>
            <a:ext cx="1568400" cy="538800"/>
          </a:xfrm>
          <a:prstGeom prst="straightConnector1">
            <a:avLst/>
          </a:prstGeom>
          <a:noFill/>
          <a:ln w="28575" cap="flat" cmpd="sng">
            <a:solidFill>
              <a:srgbClr val="00FF00"/>
            </a:solidFill>
            <a:prstDash val="solid"/>
            <a:round/>
            <a:headEnd type="none" w="med" len="med"/>
            <a:tailEnd type="triangle" w="med" len="med"/>
          </a:ln>
        </p:spPr>
      </p:cxnSp>
      <p:cxnSp>
        <p:nvCxnSpPr>
          <p:cNvPr id="198" name="Google Shape;198;p24"/>
          <p:cNvCxnSpPr/>
          <p:nvPr/>
        </p:nvCxnSpPr>
        <p:spPr>
          <a:xfrm rot="10800000">
            <a:off x="5677675" y="1841550"/>
            <a:ext cx="394200" cy="1101900"/>
          </a:xfrm>
          <a:prstGeom prst="straightConnector1">
            <a:avLst/>
          </a:prstGeom>
          <a:noFill/>
          <a:ln w="28575" cap="flat" cmpd="sng">
            <a:solidFill>
              <a:srgbClr val="00FF00"/>
            </a:solidFill>
            <a:prstDash val="solid"/>
            <a:round/>
            <a:headEnd type="none" w="med" len="med"/>
            <a:tailEnd type="triangle" w="med" len="med"/>
          </a:ln>
        </p:spPr>
      </p:cxnSp>
      <p:cxnSp>
        <p:nvCxnSpPr>
          <p:cNvPr id="199" name="Google Shape;199;p24"/>
          <p:cNvCxnSpPr/>
          <p:nvPr/>
        </p:nvCxnSpPr>
        <p:spPr>
          <a:xfrm rot="10800000">
            <a:off x="6111425" y="1841550"/>
            <a:ext cx="845100" cy="1142100"/>
          </a:xfrm>
          <a:prstGeom prst="straightConnector1">
            <a:avLst/>
          </a:prstGeom>
          <a:noFill/>
          <a:ln w="28575" cap="flat" cmpd="sng">
            <a:solidFill>
              <a:srgbClr val="00FF00"/>
            </a:solidFill>
            <a:prstDash val="solid"/>
            <a:round/>
            <a:headEnd type="none" w="med" len="med"/>
            <a:tailEnd type="triangle" w="med" len="med"/>
          </a:ln>
        </p:spPr>
      </p:cxnSp>
      <p:sp>
        <p:nvSpPr>
          <p:cNvPr id="200" name="Google Shape;200;p24"/>
          <p:cNvSpPr txBox="1"/>
          <p:nvPr/>
        </p:nvSpPr>
        <p:spPr>
          <a:xfrm>
            <a:off x="3654600" y="439375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colliculi</a:t>
            </a:r>
            <a:endParaRPr sz="1200"/>
          </a:p>
        </p:txBody>
      </p:sp>
      <p:sp>
        <p:nvSpPr>
          <p:cNvPr id="201" name="Google Shape;201;p24"/>
          <p:cNvSpPr txBox="1"/>
          <p:nvPr/>
        </p:nvSpPr>
        <p:spPr>
          <a:xfrm>
            <a:off x="3654600" y="396710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fornix</a:t>
            </a:r>
            <a:endParaRPr sz="1200"/>
          </a:p>
        </p:txBody>
      </p:sp>
      <p:sp>
        <p:nvSpPr>
          <p:cNvPr id="202" name="Google Shape;202;p24"/>
          <p:cNvSpPr txBox="1"/>
          <p:nvPr/>
        </p:nvSpPr>
        <p:spPr>
          <a:xfrm>
            <a:off x="5222425" y="396710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pineal gland</a:t>
            </a:r>
            <a:endParaRPr sz="1200"/>
          </a:p>
        </p:txBody>
      </p:sp>
      <p:sp>
        <p:nvSpPr>
          <p:cNvPr id="203" name="Google Shape;203;p24"/>
          <p:cNvSpPr txBox="1"/>
          <p:nvPr/>
        </p:nvSpPr>
        <p:spPr>
          <a:xfrm>
            <a:off x="5222425" y="439375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third ventricle</a:t>
            </a:r>
            <a:endParaRPr sz="12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07"/>
        <p:cNvGrpSpPr/>
        <p:nvPr/>
      </p:nvGrpSpPr>
      <p:grpSpPr>
        <a:xfrm>
          <a:off x="0" y="0"/>
          <a:ext cx="0" cy="0"/>
          <a:chOff x="0" y="0"/>
          <a:chExt cx="0" cy="0"/>
        </a:xfrm>
      </p:grpSpPr>
      <p:cxnSp>
        <p:nvCxnSpPr>
          <p:cNvPr id="208" name="Google Shape;208;p25"/>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pic>
        <p:nvPicPr>
          <p:cNvPr id="209" name="Google Shape;209;p25"/>
          <p:cNvPicPr preferRelativeResize="0"/>
          <p:nvPr/>
        </p:nvPicPr>
        <p:blipFill>
          <a:blip r:embed="rId4">
            <a:alphaModFix/>
          </a:blip>
          <a:stretch>
            <a:fillRect/>
          </a:stretch>
        </p:blipFill>
        <p:spPr>
          <a:xfrm>
            <a:off x="2739050" y="144375"/>
            <a:ext cx="6369824" cy="2887925"/>
          </a:xfrm>
          <a:prstGeom prst="rect">
            <a:avLst/>
          </a:prstGeom>
          <a:noFill/>
          <a:ln>
            <a:noFill/>
          </a:ln>
        </p:spPr>
      </p:pic>
      <p:cxnSp>
        <p:nvCxnSpPr>
          <p:cNvPr id="210" name="Google Shape;210;p25"/>
          <p:cNvCxnSpPr/>
          <p:nvPr/>
        </p:nvCxnSpPr>
        <p:spPr>
          <a:xfrm rot="10800000">
            <a:off x="5999475" y="2324250"/>
            <a:ext cx="665100" cy="1034400"/>
          </a:xfrm>
          <a:prstGeom prst="straightConnector1">
            <a:avLst/>
          </a:prstGeom>
          <a:noFill/>
          <a:ln w="28575" cap="flat" cmpd="sng">
            <a:solidFill>
              <a:srgbClr val="00FF00"/>
            </a:solidFill>
            <a:prstDash val="solid"/>
            <a:round/>
            <a:headEnd type="none" w="med" len="med"/>
            <a:tailEnd type="triangle" w="med" len="med"/>
          </a:ln>
        </p:spPr>
      </p:cxnSp>
      <p:cxnSp>
        <p:nvCxnSpPr>
          <p:cNvPr id="211" name="Google Shape;211;p25"/>
          <p:cNvCxnSpPr/>
          <p:nvPr/>
        </p:nvCxnSpPr>
        <p:spPr>
          <a:xfrm rot="10800000">
            <a:off x="5548675" y="2637275"/>
            <a:ext cx="64800" cy="788700"/>
          </a:xfrm>
          <a:prstGeom prst="straightConnector1">
            <a:avLst/>
          </a:prstGeom>
          <a:noFill/>
          <a:ln w="28575" cap="flat" cmpd="sng">
            <a:solidFill>
              <a:srgbClr val="00FF00"/>
            </a:solidFill>
            <a:prstDash val="solid"/>
            <a:round/>
            <a:headEnd type="none" w="med" len="med"/>
            <a:tailEnd type="triangle" w="med" len="med"/>
          </a:ln>
        </p:spPr>
      </p:cxnSp>
      <p:cxnSp>
        <p:nvCxnSpPr>
          <p:cNvPr id="212" name="Google Shape;212;p25"/>
          <p:cNvCxnSpPr/>
          <p:nvPr/>
        </p:nvCxnSpPr>
        <p:spPr>
          <a:xfrm rot="10800000" flipH="1">
            <a:off x="4527775" y="2571875"/>
            <a:ext cx="248400" cy="813900"/>
          </a:xfrm>
          <a:prstGeom prst="straightConnector1">
            <a:avLst/>
          </a:prstGeom>
          <a:noFill/>
          <a:ln w="28575" cap="flat" cmpd="sng">
            <a:solidFill>
              <a:srgbClr val="00FF00"/>
            </a:solidFill>
            <a:prstDash val="solid"/>
            <a:round/>
            <a:headEnd type="none" w="med" len="med"/>
            <a:tailEnd type="triangle" w="med" len="med"/>
          </a:ln>
        </p:spPr>
      </p:cxnSp>
      <p:cxnSp>
        <p:nvCxnSpPr>
          <p:cNvPr id="213" name="Google Shape;213;p25"/>
          <p:cNvCxnSpPr/>
          <p:nvPr/>
        </p:nvCxnSpPr>
        <p:spPr>
          <a:xfrm>
            <a:off x="3270750" y="1600200"/>
            <a:ext cx="275100" cy="657900"/>
          </a:xfrm>
          <a:prstGeom prst="straightConnector1">
            <a:avLst/>
          </a:prstGeom>
          <a:noFill/>
          <a:ln w="28575" cap="flat" cmpd="sng">
            <a:solidFill>
              <a:srgbClr val="00FF00"/>
            </a:solidFill>
            <a:prstDash val="solid"/>
            <a:round/>
            <a:headEnd type="none" w="med" len="med"/>
            <a:tailEnd type="triangle" w="med" len="med"/>
          </a:ln>
        </p:spPr>
      </p:cxnSp>
      <p:cxnSp>
        <p:nvCxnSpPr>
          <p:cNvPr id="214" name="Google Shape;214;p25"/>
          <p:cNvCxnSpPr/>
          <p:nvPr/>
        </p:nvCxnSpPr>
        <p:spPr>
          <a:xfrm rot="10800000">
            <a:off x="6618525" y="2557475"/>
            <a:ext cx="1118700" cy="555000"/>
          </a:xfrm>
          <a:prstGeom prst="straightConnector1">
            <a:avLst/>
          </a:prstGeom>
          <a:noFill/>
          <a:ln w="28575" cap="flat" cmpd="sng">
            <a:solidFill>
              <a:srgbClr val="0000FF"/>
            </a:solidFill>
            <a:prstDash val="solid"/>
            <a:round/>
            <a:headEnd type="none" w="med" len="med"/>
            <a:tailEnd type="triangle" w="med" len="med"/>
          </a:ln>
        </p:spPr>
      </p:cxnSp>
      <p:sp>
        <p:nvSpPr>
          <p:cNvPr id="215" name="Google Shape;215;p25"/>
          <p:cNvSpPr txBox="1"/>
          <p:nvPr/>
        </p:nvSpPr>
        <p:spPr>
          <a:xfrm>
            <a:off x="3597775" y="4098975"/>
            <a:ext cx="1178400" cy="3057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pituitary</a:t>
            </a:r>
            <a:endParaRPr sz="1200"/>
          </a:p>
        </p:txBody>
      </p:sp>
      <p:sp>
        <p:nvSpPr>
          <p:cNvPr id="216" name="Google Shape;216;p25"/>
          <p:cNvSpPr txBox="1"/>
          <p:nvPr/>
        </p:nvSpPr>
        <p:spPr>
          <a:xfrm>
            <a:off x="3597763" y="4521000"/>
            <a:ext cx="1178400" cy="3057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medulla</a:t>
            </a:r>
            <a:endParaRPr sz="1200"/>
          </a:p>
        </p:txBody>
      </p:sp>
      <p:sp>
        <p:nvSpPr>
          <p:cNvPr id="217" name="Google Shape;217;p25"/>
          <p:cNvSpPr txBox="1"/>
          <p:nvPr/>
        </p:nvSpPr>
        <p:spPr>
          <a:xfrm>
            <a:off x="6206194" y="4098975"/>
            <a:ext cx="1178400" cy="3057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pons</a:t>
            </a:r>
            <a:endParaRPr sz="1200"/>
          </a:p>
        </p:txBody>
      </p:sp>
      <p:sp>
        <p:nvSpPr>
          <p:cNvPr id="218" name="Google Shape;218;p25"/>
          <p:cNvSpPr txBox="1"/>
          <p:nvPr/>
        </p:nvSpPr>
        <p:spPr>
          <a:xfrm>
            <a:off x="4931294" y="4521000"/>
            <a:ext cx="1178400" cy="3057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midbrain</a:t>
            </a:r>
            <a:endParaRPr sz="1200"/>
          </a:p>
        </p:txBody>
      </p:sp>
      <p:sp>
        <p:nvSpPr>
          <p:cNvPr id="219" name="Google Shape;219;p25"/>
          <p:cNvSpPr txBox="1"/>
          <p:nvPr/>
        </p:nvSpPr>
        <p:spPr>
          <a:xfrm>
            <a:off x="4931288" y="4098975"/>
            <a:ext cx="1178400" cy="3057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spinal cord</a:t>
            </a:r>
            <a:endParaRPr sz="1200"/>
          </a:p>
        </p:txBody>
      </p:sp>
      <p:sp>
        <p:nvSpPr>
          <p:cNvPr id="220" name="Google Shape;220;p25"/>
          <p:cNvSpPr txBox="1"/>
          <p:nvPr/>
        </p:nvSpPr>
        <p:spPr>
          <a:xfrm>
            <a:off x="91250" y="88950"/>
            <a:ext cx="2570100" cy="4077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Take a closer look at the brainstem which has 3 main structures.  Just behind the thalamus is the first section, called the </a:t>
            </a:r>
            <a:r>
              <a:rPr lang="en" b="1"/>
              <a:t>midbrain</a:t>
            </a:r>
            <a:r>
              <a:rPr lang="en"/>
              <a:t>.  Then next part, which has a bulge that sticks out is the </a:t>
            </a:r>
            <a:r>
              <a:rPr lang="en" b="1"/>
              <a:t>pons</a:t>
            </a:r>
            <a:r>
              <a:rPr lang="en"/>
              <a:t>, followed by the </a:t>
            </a:r>
            <a:r>
              <a:rPr lang="en" b="1"/>
              <a:t>medulla</a:t>
            </a:r>
            <a:r>
              <a:rPr lang="en"/>
              <a:t>.  The </a:t>
            </a:r>
            <a:r>
              <a:rPr lang="en" b="1"/>
              <a:t>spinal cord</a:t>
            </a:r>
            <a:r>
              <a:rPr lang="en"/>
              <a:t> is the section that begins just past the cerebellum. </a:t>
            </a:r>
            <a:endParaRPr/>
          </a:p>
          <a:p>
            <a:pPr marL="0" lvl="0" indent="0" algn="l" rtl="0">
              <a:spcBef>
                <a:spcPts val="0"/>
              </a:spcBef>
              <a:spcAft>
                <a:spcPts val="0"/>
              </a:spcAft>
              <a:buNone/>
            </a:pPr>
            <a:endParaRPr/>
          </a:p>
          <a:p>
            <a:pPr marL="0" lvl="0" indent="0" algn="l" rtl="0">
              <a:spcBef>
                <a:spcPts val="0"/>
              </a:spcBef>
              <a:spcAft>
                <a:spcPts val="0"/>
              </a:spcAft>
              <a:buNone/>
            </a:pPr>
            <a:r>
              <a:rPr lang="en"/>
              <a:t>This image also has a rare view (blue) of the </a:t>
            </a:r>
            <a:r>
              <a:rPr lang="en" b="1"/>
              <a:t>pineal gland </a:t>
            </a:r>
            <a:r>
              <a:rPr lang="en"/>
              <a:t>where it is attached to the hypothalamus. </a:t>
            </a:r>
            <a:endParaRPr/>
          </a:p>
          <a:p>
            <a:pPr marL="0" lvl="0" indent="0" algn="l" rtl="0">
              <a:spcBef>
                <a:spcPts val="0"/>
              </a:spcBef>
              <a:spcAft>
                <a:spcPts val="0"/>
              </a:spcAft>
              <a:buNone/>
            </a:pPr>
            <a:endParaRPr/>
          </a:p>
          <a:p>
            <a:pPr marL="0" lvl="0" indent="0" algn="l" rtl="0">
              <a:spcBef>
                <a:spcPts val="0"/>
              </a:spcBef>
              <a:spcAft>
                <a:spcPts val="0"/>
              </a:spcAft>
              <a:buNone/>
            </a:pPr>
            <a:r>
              <a:rPr lang="en"/>
              <a:t>12.  Label the image.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24"/>
        <p:cNvGrpSpPr/>
        <p:nvPr/>
      </p:nvGrpSpPr>
      <p:grpSpPr>
        <a:xfrm>
          <a:off x="0" y="0"/>
          <a:ext cx="0" cy="0"/>
          <a:chOff x="0" y="0"/>
          <a:chExt cx="0" cy="0"/>
        </a:xfrm>
      </p:grpSpPr>
      <p:cxnSp>
        <p:nvCxnSpPr>
          <p:cNvPr id="225" name="Google Shape;225;p26"/>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pic>
        <p:nvPicPr>
          <p:cNvPr id="226" name="Google Shape;226;p26"/>
          <p:cNvPicPr preferRelativeResize="0"/>
          <p:nvPr/>
        </p:nvPicPr>
        <p:blipFill rotWithShape="1">
          <a:blip r:embed="rId4">
            <a:alphaModFix/>
          </a:blip>
          <a:srcRect t="11717" b="21366"/>
          <a:stretch/>
        </p:blipFill>
        <p:spPr>
          <a:xfrm>
            <a:off x="2853950" y="691625"/>
            <a:ext cx="6137651" cy="3080175"/>
          </a:xfrm>
          <a:prstGeom prst="rect">
            <a:avLst/>
          </a:prstGeom>
          <a:noFill/>
          <a:ln>
            <a:noFill/>
          </a:ln>
        </p:spPr>
      </p:pic>
      <p:sp>
        <p:nvSpPr>
          <p:cNvPr id="227" name="Google Shape;227;p26"/>
          <p:cNvSpPr txBox="1"/>
          <p:nvPr/>
        </p:nvSpPr>
        <p:spPr>
          <a:xfrm>
            <a:off x="0" y="209100"/>
            <a:ext cx="2701500" cy="1648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b="1"/>
              <a:t>Show what you know!</a:t>
            </a:r>
            <a:endParaRPr b="1"/>
          </a:p>
          <a:p>
            <a:pPr marL="0" lvl="0" indent="0" algn="l" rtl="0">
              <a:spcBef>
                <a:spcPts val="0"/>
              </a:spcBef>
              <a:spcAft>
                <a:spcPts val="0"/>
              </a:spcAft>
              <a:buNone/>
            </a:pPr>
            <a:endParaRPr/>
          </a:p>
          <a:p>
            <a:pPr marL="0" lvl="0" indent="0" algn="l" rtl="0">
              <a:spcBef>
                <a:spcPts val="0"/>
              </a:spcBef>
              <a:spcAft>
                <a:spcPts val="0"/>
              </a:spcAft>
              <a:buNone/>
            </a:pPr>
            <a:r>
              <a:rPr lang="en"/>
              <a:t>13. The image has no arrows or labels.  Use the arrow tool and the text tool to identify at least </a:t>
            </a:r>
            <a:r>
              <a:rPr lang="en" b="1"/>
              <a:t>6 structures</a:t>
            </a:r>
            <a:r>
              <a:rPr lang="en"/>
              <a:t> on the brain.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240"/>
        <p:cNvGrpSpPr/>
        <p:nvPr/>
      </p:nvGrpSpPr>
      <p:grpSpPr>
        <a:xfrm>
          <a:off x="0" y="0"/>
          <a:ext cx="0" cy="0"/>
          <a:chOff x="0" y="0"/>
          <a:chExt cx="0" cy="0"/>
        </a:xfrm>
      </p:grpSpPr>
      <p:sp>
        <p:nvSpPr>
          <p:cNvPr id="241" name="Google Shape;241;p28"/>
          <p:cNvSpPr txBox="1"/>
          <p:nvPr/>
        </p:nvSpPr>
        <p:spPr>
          <a:xfrm>
            <a:off x="159850" y="4447067"/>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pineal gland</a:t>
            </a:r>
            <a:endParaRPr sz="1100"/>
          </a:p>
        </p:txBody>
      </p:sp>
      <p:sp>
        <p:nvSpPr>
          <p:cNvPr id="242" name="Google Shape;242;p28"/>
          <p:cNvSpPr txBox="1"/>
          <p:nvPr/>
        </p:nvSpPr>
        <p:spPr>
          <a:xfrm>
            <a:off x="159850" y="4792475"/>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arbor vitae</a:t>
            </a:r>
            <a:endParaRPr sz="1100"/>
          </a:p>
        </p:txBody>
      </p:sp>
      <p:sp>
        <p:nvSpPr>
          <p:cNvPr id="243" name="Google Shape;243;p28"/>
          <p:cNvSpPr txBox="1"/>
          <p:nvPr/>
        </p:nvSpPr>
        <p:spPr>
          <a:xfrm>
            <a:off x="1566577" y="4487425"/>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cerebellum</a:t>
            </a:r>
            <a:endParaRPr sz="1100"/>
          </a:p>
        </p:txBody>
      </p:sp>
      <p:sp>
        <p:nvSpPr>
          <p:cNvPr id="244" name="Google Shape;244;p28"/>
          <p:cNvSpPr txBox="1"/>
          <p:nvPr/>
        </p:nvSpPr>
        <p:spPr>
          <a:xfrm>
            <a:off x="159841" y="3065433"/>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spinal cord</a:t>
            </a:r>
            <a:endParaRPr sz="1100"/>
          </a:p>
        </p:txBody>
      </p:sp>
      <p:sp>
        <p:nvSpPr>
          <p:cNvPr id="245" name="Google Shape;245;p28"/>
          <p:cNvSpPr txBox="1"/>
          <p:nvPr/>
        </p:nvSpPr>
        <p:spPr>
          <a:xfrm>
            <a:off x="1566579" y="4182375"/>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medulla</a:t>
            </a:r>
            <a:endParaRPr sz="1100"/>
          </a:p>
        </p:txBody>
      </p:sp>
      <p:sp>
        <p:nvSpPr>
          <p:cNvPr id="246" name="Google Shape;246;p28"/>
          <p:cNvSpPr txBox="1"/>
          <p:nvPr/>
        </p:nvSpPr>
        <p:spPr>
          <a:xfrm>
            <a:off x="159855" y="2720025"/>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pons</a:t>
            </a:r>
            <a:endParaRPr sz="1100"/>
          </a:p>
        </p:txBody>
      </p:sp>
      <p:sp>
        <p:nvSpPr>
          <p:cNvPr id="247" name="Google Shape;247;p28"/>
          <p:cNvSpPr txBox="1"/>
          <p:nvPr/>
        </p:nvSpPr>
        <p:spPr>
          <a:xfrm>
            <a:off x="159843" y="2029208"/>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fornix</a:t>
            </a:r>
            <a:endParaRPr sz="1100"/>
          </a:p>
        </p:txBody>
      </p:sp>
      <p:sp>
        <p:nvSpPr>
          <p:cNvPr id="248" name="Google Shape;248;p28"/>
          <p:cNvSpPr txBox="1"/>
          <p:nvPr/>
        </p:nvSpPr>
        <p:spPr>
          <a:xfrm>
            <a:off x="1566582" y="4792475"/>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pituitary</a:t>
            </a:r>
            <a:endParaRPr sz="1100"/>
          </a:p>
        </p:txBody>
      </p:sp>
      <p:sp>
        <p:nvSpPr>
          <p:cNvPr id="249" name="Google Shape;249;p28"/>
          <p:cNvSpPr txBox="1"/>
          <p:nvPr/>
        </p:nvSpPr>
        <p:spPr>
          <a:xfrm>
            <a:off x="159855" y="2374617"/>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hypothalamus</a:t>
            </a:r>
            <a:endParaRPr sz="1100"/>
          </a:p>
        </p:txBody>
      </p:sp>
      <p:sp>
        <p:nvSpPr>
          <p:cNvPr id="250" name="Google Shape;250;p28"/>
          <p:cNvSpPr txBox="1"/>
          <p:nvPr/>
        </p:nvSpPr>
        <p:spPr>
          <a:xfrm>
            <a:off x="159855" y="3410842"/>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sulcus</a:t>
            </a:r>
            <a:endParaRPr sz="1100"/>
          </a:p>
        </p:txBody>
      </p:sp>
      <p:sp>
        <p:nvSpPr>
          <p:cNvPr id="251" name="Google Shape;251;p28"/>
          <p:cNvSpPr txBox="1"/>
          <p:nvPr/>
        </p:nvSpPr>
        <p:spPr>
          <a:xfrm>
            <a:off x="159855" y="1683800"/>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corpus callosum</a:t>
            </a:r>
            <a:endParaRPr sz="1100"/>
          </a:p>
        </p:txBody>
      </p:sp>
      <p:sp>
        <p:nvSpPr>
          <p:cNvPr id="252" name="Google Shape;252;p28"/>
          <p:cNvSpPr txBox="1"/>
          <p:nvPr/>
        </p:nvSpPr>
        <p:spPr>
          <a:xfrm>
            <a:off x="159855" y="4101658"/>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lateral ventricle</a:t>
            </a:r>
            <a:endParaRPr sz="1100"/>
          </a:p>
        </p:txBody>
      </p:sp>
      <p:sp>
        <p:nvSpPr>
          <p:cNvPr id="253" name="Google Shape;253;p28"/>
          <p:cNvSpPr txBox="1"/>
          <p:nvPr/>
        </p:nvSpPr>
        <p:spPr>
          <a:xfrm>
            <a:off x="159852" y="3756250"/>
            <a:ext cx="1236600" cy="249300"/>
          </a:xfrm>
          <a:prstGeom prst="rect">
            <a:avLst/>
          </a:prstGeom>
          <a:solidFill>
            <a:srgbClr val="CCF7F7"/>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100"/>
              <a:t>thalamus</a:t>
            </a:r>
            <a:endParaRPr sz="11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236575" y="215875"/>
            <a:ext cx="2365500" cy="415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00000"/>
                </a:solidFill>
              </a:rPr>
              <a:t>The specimen you will be learning from is a sheep brain.  These brains are preserved and packaged before they are sent to the lab.</a:t>
            </a:r>
            <a:endParaRPr sz="1300">
              <a:solidFill>
                <a:srgbClr val="000000"/>
              </a:solidFill>
            </a:endParaRPr>
          </a:p>
          <a:p>
            <a:pPr marL="0" lvl="0" indent="0" algn="l" rtl="0">
              <a:spcBef>
                <a:spcPts val="0"/>
              </a:spcBef>
              <a:spcAft>
                <a:spcPts val="0"/>
              </a:spcAft>
              <a:buNone/>
            </a:pPr>
            <a:endParaRPr sz="1300">
              <a:solidFill>
                <a:srgbClr val="000000"/>
              </a:solidFill>
            </a:endParaRPr>
          </a:p>
          <a:p>
            <a:pPr marL="0" lvl="0" indent="0" algn="l" rtl="0">
              <a:spcBef>
                <a:spcPts val="0"/>
              </a:spcBef>
              <a:spcAft>
                <a:spcPts val="0"/>
              </a:spcAft>
              <a:buNone/>
            </a:pPr>
            <a:r>
              <a:rPr lang="en" sz="1300">
                <a:solidFill>
                  <a:srgbClr val="000000"/>
                </a:solidFill>
              </a:rPr>
              <a:t>If you look closely at the packaged brains, you will notice that the brain is covered in a semi-transparent membrane.  This is called the </a:t>
            </a:r>
            <a:r>
              <a:rPr lang="en" sz="1300" b="1">
                <a:solidFill>
                  <a:srgbClr val="000000"/>
                </a:solidFill>
              </a:rPr>
              <a:t>dura mater</a:t>
            </a:r>
            <a:r>
              <a:rPr lang="en" sz="1300">
                <a:solidFill>
                  <a:srgbClr val="000000"/>
                </a:solidFill>
              </a:rPr>
              <a:t>. </a:t>
            </a:r>
            <a:endParaRPr sz="1300">
              <a:solidFill>
                <a:srgbClr val="000000"/>
              </a:solidFill>
            </a:endParaRPr>
          </a:p>
          <a:p>
            <a:pPr marL="0" lvl="0" indent="0" algn="l" rtl="0">
              <a:spcBef>
                <a:spcPts val="0"/>
              </a:spcBef>
              <a:spcAft>
                <a:spcPts val="0"/>
              </a:spcAft>
              <a:buNone/>
            </a:pPr>
            <a:endParaRPr sz="1300">
              <a:solidFill>
                <a:srgbClr val="000000"/>
              </a:solidFill>
            </a:endParaRPr>
          </a:p>
          <a:p>
            <a:pPr marL="0" lvl="0" indent="0" algn="l" rtl="0">
              <a:spcBef>
                <a:spcPts val="0"/>
              </a:spcBef>
              <a:spcAft>
                <a:spcPts val="0"/>
              </a:spcAft>
              <a:buNone/>
            </a:pPr>
            <a:r>
              <a:rPr lang="en" sz="1300">
                <a:solidFill>
                  <a:srgbClr val="000000"/>
                </a:solidFill>
              </a:rPr>
              <a:t>1. The first step in the dissection is to choose your brain and rinse it in the sink.  </a:t>
            </a:r>
            <a:r>
              <a:rPr lang="en" sz="1300">
                <a:solidFill>
                  <a:srgbClr val="000000"/>
                </a:solidFill>
                <a:highlight>
                  <a:srgbClr val="FFF2CC"/>
                </a:highlight>
              </a:rPr>
              <a:t>Drag the hand to the brain of your choice</a:t>
            </a:r>
            <a:r>
              <a:rPr lang="en" sz="1300">
                <a:solidFill>
                  <a:srgbClr val="000000"/>
                </a:solidFill>
              </a:rPr>
              <a:t>. </a:t>
            </a:r>
            <a:endParaRPr sz="1300">
              <a:solidFill>
                <a:srgbClr val="000000"/>
              </a:solidFill>
            </a:endParaRPr>
          </a:p>
        </p:txBody>
      </p:sp>
      <p:pic>
        <p:nvPicPr>
          <p:cNvPr id="63" name="Google Shape;63;p14"/>
          <p:cNvPicPr preferRelativeResize="0"/>
          <p:nvPr/>
        </p:nvPicPr>
        <p:blipFill>
          <a:blip r:embed="rId4">
            <a:alphaModFix/>
          </a:blip>
          <a:stretch>
            <a:fillRect/>
          </a:stretch>
        </p:blipFill>
        <p:spPr>
          <a:xfrm>
            <a:off x="3067575" y="134750"/>
            <a:ext cx="5387899" cy="4040925"/>
          </a:xfrm>
          <a:prstGeom prst="rect">
            <a:avLst/>
          </a:prstGeom>
          <a:noFill/>
          <a:ln>
            <a:noFill/>
          </a:ln>
        </p:spPr>
      </p:pic>
      <p:pic>
        <p:nvPicPr>
          <p:cNvPr id="64" name="Google Shape;64;p14"/>
          <p:cNvPicPr preferRelativeResize="0"/>
          <p:nvPr/>
        </p:nvPicPr>
        <p:blipFill>
          <a:blip r:embed="rId5">
            <a:alphaModFix/>
          </a:blip>
          <a:stretch>
            <a:fillRect/>
          </a:stretch>
        </p:blipFill>
        <p:spPr>
          <a:xfrm>
            <a:off x="4688174" y="3690149"/>
            <a:ext cx="2146700" cy="1299924"/>
          </a:xfrm>
          <a:prstGeom prst="rect">
            <a:avLst/>
          </a:prstGeom>
          <a:noFill/>
          <a:ln>
            <a:noFill/>
          </a:ln>
        </p:spPr>
      </p:pic>
      <p:cxnSp>
        <p:nvCxnSpPr>
          <p:cNvPr id="65" name="Google Shape;65;p14"/>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9"/>
        <p:cNvGrpSpPr/>
        <p:nvPr/>
      </p:nvGrpSpPr>
      <p:grpSpPr>
        <a:xfrm>
          <a:off x="0" y="0"/>
          <a:ext cx="0" cy="0"/>
          <a:chOff x="0" y="0"/>
          <a:chExt cx="0" cy="0"/>
        </a:xfrm>
      </p:grpSpPr>
      <p:sp>
        <p:nvSpPr>
          <p:cNvPr id="70" name="Google Shape;70;p15"/>
          <p:cNvSpPr txBox="1">
            <a:spLocks noGrp="1"/>
          </p:cNvSpPr>
          <p:nvPr>
            <p:ph type="title"/>
          </p:nvPr>
        </p:nvSpPr>
        <p:spPr>
          <a:xfrm>
            <a:off x="106850" y="152400"/>
            <a:ext cx="2548800" cy="4251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To view the external anatomy of the brain, the dura mater must be removed. It can be cut with scissors and carefully peeled away without damaging underlying structures.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In the specimen shown, the brain was shipped with the eye attached. The second image shows the brain with the dura and eye stalk removed.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2. Use the </a:t>
            </a:r>
            <a:r>
              <a:rPr lang="en" sz="1400" b="1">
                <a:solidFill>
                  <a:srgbClr val="000000"/>
                </a:solidFill>
              </a:rPr>
              <a:t>green</a:t>
            </a:r>
            <a:r>
              <a:rPr lang="en" sz="1400">
                <a:solidFill>
                  <a:srgbClr val="000000"/>
                </a:solidFill>
              </a:rPr>
              <a:t> </a:t>
            </a:r>
            <a:r>
              <a:rPr lang="en" sz="1400" b="1">
                <a:solidFill>
                  <a:srgbClr val="000000"/>
                </a:solidFill>
              </a:rPr>
              <a:t>arrow </a:t>
            </a:r>
            <a:r>
              <a:rPr lang="en" sz="1400">
                <a:solidFill>
                  <a:srgbClr val="000000"/>
                </a:solidFill>
              </a:rPr>
              <a:t>to indicate where you would cut to remove the dura mater.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Use the blue arrow to identify the sheep’s eye. </a:t>
            </a:r>
            <a:endParaRPr sz="1400">
              <a:solidFill>
                <a:srgbClr val="000000"/>
              </a:solidFill>
            </a:endParaRPr>
          </a:p>
        </p:txBody>
      </p:sp>
      <p:pic>
        <p:nvPicPr>
          <p:cNvPr id="71" name="Google Shape;71;p15"/>
          <p:cNvPicPr preferRelativeResize="0"/>
          <p:nvPr/>
        </p:nvPicPr>
        <p:blipFill rotWithShape="1">
          <a:blip r:embed="rId4">
            <a:alphaModFix/>
          </a:blip>
          <a:srcRect l="8110" t="11979" r="9217"/>
          <a:stretch/>
        </p:blipFill>
        <p:spPr>
          <a:xfrm>
            <a:off x="3352475" y="31625"/>
            <a:ext cx="4095674" cy="2583525"/>
          </a:xfrm>
          <a:prstGeom prst="rect">
            <a:avLst/>
          </a:prstGeom>
          <a:noFill/>
          <a:ln>
            <a:noFill/>
          </a:ln>
        </p:spPr>
      </p:pic>
      <p:cxnSp>
        <p:nvCxnSpPr>
          <p:cNvPr id="72" name="Google Shape;72;p15"/>
          <p:cNvCxnSpPr/>
          <p:nvPr/>
        </p:nvCxnSpPr>
        <p:spPr>
          <a:xfrm>
            <a:off x="845250" y="4112425"/>
            <a:ext cx="1284000" cy="6000"/>
          </a:xfrm>
          <a:prstGeom prst="straightConnector1">
            <a:avLst/>
          </a:prstGeom>
          <a:noFill/>
          <a:ln w="38100" cap="flat" cmpd="sng">
            <a:solidFill>
              <a:srgbClr val="00FF00"/>
            </a:solidFill>
            <a:prstDash val="solid"/>
            <a:round/>
            <a:headEnd type="none" w="med" len="med"/>
            <a:tailEnd type="triangle" w="med" len="med"/>
          </a:ln>
        </p:spPr>
      </p:cxnSp>
      <p:pic>
        <p:nvPicPr>
          <p:cNvPr id="73" name="Google Shape;73;p15"/>
          <p:cNvPicPr preferRelativeResize="0"/>
          <p:nvPr/>
        </p:nvPicPr>
        <p:blipFill>
          <a:blip r:embed="rId5">
            <a:alphaModFix/>
          </a:blip>
          <a:stretch>
            <a:fillRect/>
          </a:stretch>
        </p:blipFill>
        <p:spPr>
          <a:xfrm>
            <a:off x="3352475" y="2653325"/>
            <a:ext cx="4095674" cy="2458557"/>
          </a:xfrm>
          <a:prstGeom prst="rect">
            <a:avLst/>
          </a:prstGeom>
          <a:noFill/>
          <a:ln>
            <a:noFill/>
          </a:ln>
        </p:spPr>
      </p:pic>
      <p:cxnSp>
        <p:nvCxnSpPr>
          <p:cNvPr id="74" name="Google Shape;74;p15"/>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cxnSp>
        <p:nvCxnSpPr>
          <p:cNvPr id="75" name="Google Shape;75;p15"/>
          <p:cNvCxnSpPr/>
          <p:nvPr/>
        </p:nvCxnSpPr>
        <p:spPr>
          <a:xfrm>
            <a:off x="845250" y="4763425"/>
            <a:ext cx="1284000" cy="6000"/>
          </a:xfrm>
          <a:prstGeom prst="straightConnector1">
            <a:avLst/>
          </a:prstGeom>
          <a:noFill/>
          <a:ln w="38100" cap="flat" cmpd="sng">
            <a:solidFill>
              <a:srgbClr val="0000FF"/>
            </a:solidFill>
            <a:prstDash val="solid"/>
            <a:round/>
            <a:headEnd type="none" w="med" len="med"/>
            <a:tailEnd type="triangle" w="med" len="med"/>
          </a:ln>
        </p:spPr>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140550" y="70275"/>
            <a:ext cx="2558400" cy="4725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With the dura mater removed, you can now examine the external anatomy of the brain.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Note that the </a:t>
            </a:r>
            <a:r>
              <a:rPr lang="en" sz="1400" b="1">
                <a:solidFill>
                  <a:srgbClr val="000000"/>
                </a:solidFill>
              </a:rPr>
              <a:t>cerebrum</a:t>
            </a:r>
            <a:r>
              <a:rPr lang="en" sz="1400">
                <a:solidFill>
                  <a:srgbClr val="000000"/>
                </a:solidFill>
              </a:rPr>
              <a:t> is divided into two hemispheres, separated by the </a:t>
            </a:r>
            <a:r>
              <a:rPr lang="en" sz="1400" b="1">
                <a:solidFill>
                  <a:srgbClr val="000000"/>
                </a:solidFill>
              </a:rPr>
              <a:t>longitudinal fissure</a:t>
            </a:r>
            <a:r>
              <a:rPr lang="en" sz="1400">
                <a:solidFill>
                  <a:srgbClr val="000000"/>
                </a:solidFill>
              </a:rPr>
              <a:t>.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The </a:t>
            </a:r>
            <a:r>
              <a:rPr lang="en" sz="1400" b="1">
                <a:solidFill>
                  <a:srgbClr val="000000"/>
                </a:solidFill>
              </a:rPr>
              <a:t>cerebellum</a:t>
            </a:r>
            <a:r>
              <a:rPr lang="en" sz="1400">
                <a:solidFill>
                  <a:srgbClr val="000000"/>
                </a:solidFill>
              </a:rPr>
              <a:t> is only loosely connected to the rest of the brain with.  The gap between the cerebrum and cerebellum is the </a:t>
            </a:r>
            <a:r>
              <a:rPr lang="en" sz="1400" b="1">
                <a:solidFill>
                  <a:srgbClr val="000000"/>
                </a:solidFill>
              </a:rPr>
              <a:t>transverse fissure</a:t>
            </a:r>
            <a:r>
              <a:rPr lang="en" sz="1400">
                <a:solidFill>
                  <a:srgbClr val="000000"/>
                </a:solidFill>
              </a:rPr>
              <a:t>.</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Extending from the cerebellum is the </a:t>
            </a:r>
            <a:r>
              <a:rPr lang="en" sz="1400" b="1">
                <a:solidFill>
                  <a:srgbClr val="000000"/>
                </a:solidFill>
              </a:rPr>
              <a:t>brain stem</a:t>
            </a:r>
            <a:r>
              <a:rPr lang="en" sz="1400">
                <a:solidFill>
                  <a:srgbClr val="000000"/>
                </a:solidFill>
              </a:rPr>
              <a:t>.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3. Label the parts of the brain by dragging the labels to the area. </a:t>
            </a:r>
            <a:endParaRPr sz="1400">
              <a:solidFill>
                <a:srgbClr val="000000"/>
              </a:solidFill>
            </a:endParaRPr>
          </a:p>
        </p:txBody>
      </p:sp>
      <p:pic>
        <p:nvPicPr>
          <p:cNvPr id="81" name="Google Shape;81;p16"/>
          <p:cNvPicPr preferRelativeResize="0"/>
          <p:nvPr/>
        </p:nvPicPr>
        <p:blipFill>
          <a:blip r:embed="rId4">
            <a:alphaModFix/>
          </a:blip>
          <a:stretch>
            <a:fillRect/>
          </a:stretch>
        </p:blipFill>
        <p:spPr>
          <a:xfrm>
            <a:off x="3028550" y="253137"/>
            <a:ext cx="5908926" cy="2888732"/>
          </a:xfrm>
          <a:prstGeom prst="rect">
            <a:avLst/>
          </a:prstGeom>
          <a:noFill/>
          <a:ln>
            <a:noFill/>
          </a:ln>
        </p:spPr>
      </p:pic>
      <p:cxnSp>
        <p:nvCxnSpPr>
          <p:cNvPr id="82" name="Google Shape;82;p16"/>
          <p:cNvCxnSpPr/>
          <p:nvPr/>
        </p:nvCxnSpPr>
        <p:spPr>
          <a:xfrm flipH="1">
            <a:off x="6964914" y="623340"/>
            <a:ext cx="838200" cy="365100"/>
          </a:xfrm>
          <a:prstGeom prst="straightConnector1">
            <a:avLst/>
          </a:prstGeom>
          <a:noFill/>
          <a:ln w="28575" cap="flat" cmpd="sng">
            <a:solidFill>
              <a:srgbClr val="0000FF"/>
            </a:solidFill>
            <a:prstDash val="solid"/>
            <a:round/>
            <a:headEnd type="none" w="med" len="med"/>
            <a:tailEnd type="triangle" w="med" len="med"/>
          </a:ln>
        </p:spPr>
      </p:cxnSp>
      <p:cxnSp>
        <p:nvCxnSpPr>
          <p:cNvPr id="83" name="Google Shape;83;p16"/>
          <p:cNvCxnSpPr/>
          <p:nvPr/>
        </p:nvCxnSpPr>
        <p:spPr>
          <a:xfrm>
            <a:off x="5300750" y="154075"/>
            <a:ext cx="0" cy="834000"/>
          </a:xfrm>
          <a:prstGeom prst="straightConnector1">
            <a:avLst/>
          </a:prstGeom>
          <a:noFill/>
          <a:ln w="28575" cap="flat" cmpd="sng">
            <a:solidFill>
              <a:srgbClr val="0000FF"/>
            </a:solidFill>
            <a:prstDash val="solid"/>
            <a:round/>
            <a:headEnd type="none" w="med" len="med"/>
            <a:tailEnd type="triangle" w="med" len="med"/>
          </a:ln>
        </p:spPr>
      </p:cxnSp>
      <p:cxnSp>
        <p:nvCxnSpPr>
          <p:cNvPr id="84" name="Google Shape;84;p16"/>
          <p:cNvCxnSpPr/>
          <p:nvPr/>
        </p:nvCxnSpPr>
        <p:spPr>
          <a:xfrm rot="10800000" flipH="1">
            <a:off x="3939020" y="2323095"/>
            <a:ext cx="314100" cy="1220100"/>
          </a:xfrm>
          <a:prstGeom prst="straightConnector1">
            <a:avLst/>
          </a:prstGeom>
          <a:noFill/>
          <a:ln w="28575" cap="flat" cmpd="sng">
            <a:solidFill>
              <a:srgbClr val="0000FF"/>
            </a:solidFill>
            <a:prstDash val="solid"/>
            <a:round/>
            <a:headEnd type="none" w="med" len="med"/>
            <a:tailEnd type="triangle" w="med" len="med"/>
          </a:ln>
        </p:spPr>
      </p:cxnSp>
      <p:cxnSp>
        <p:nvCxnSpPr>
          <p:cNvPr id="85" name="Google Shape;85;p16"/>
          <p:cNvCxnSpPr/>
          <p:nvPr/>
        </p:nvCxnSpPr>
        <p:spPr>
          <a:xfrm rot="10800000" flipH="1">
            <a:off x="6429707" y="2041536"/>
            <a:ext cx="616800" cy="1658100"/>
          </a:xfrm>
          <a:prstGeom prst="straightConnector1">
            <a:avLst/>
          </a:prstGeom>
          <a:noFill/>
          <a:ln w="28575" cap="flat" cmpd="sng">
            <a:solidFill>
              <a:srgbClr val="0000FF"/>
            </a:solidFill>
            <a:prstDash val="solid"/>
            <a:round/>
            <a:headEnd type="none" w="med" len="med"/>
            <a:tailEnd type="triangle" w="med" len="med"/>
          </a:ln>
        </p:spPr>
      </p:cxnSp>
      <p:cxnSp>
        <p:nvCxnSpPr>
          <p:cNvPr id="86" name="Google Shape;86;p16"/>
          <p:cNvCxnSpPr/>
          <p:nvPr/>
        </p:nvCxnSpPr>
        <p:spPr>
          <a:xfrm rot="10800000">
            <a:off x="7997325" y="2441975"/>
            <a:ext cx="175800" cy="1182900"/>
          </a:xfrm>
          <a:prstGeom prst="straightConnector1">
            <a:avLst/>
          </a:prstGeom>
          <a:noFill/>
          <a:ln w="28575" cap="flat" cmpd="sng">
            <a:solidFill>
              <a:srgbClr val="0000FF"/>
            </a:solidFill>
            <a:prstDash val="solid"/>
            <a:round/>
            <a:headEnd type="none" w="med" len="med"/>
            <a:tailEnd type="triangle" w="med" len="med"/>
          </a:ln>
        </p:spPr>
      </p:cxnSp>
      <p:sp>
        <p:nvSpPr>
          <p:cNvPr id="87" name="Google Shape;87;p16"/>
          <p:cNvSpPr txBox="1"/>
          <p:nvPr/>
        </p:nvSpPr>
        <p:spPr>
          <a:xfrm>
            <a:off x="2871963" y="4302025"/>
            <a:ext cx="1496700" cy="3123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longitudinal fissure</a:t>
            </a:r>
            <a:endParaRPr sz="1200"/>
          </a:p>
        </p:txBody>
      </p:sp>
      <p:sp>
        <p:nvSpPr>
          <p:cNvPr id="88" name="Google Shape;88;p16"/>
          <p:cNvSpPr txBox="1"/>
          <p:nvPr/>
        </p:nvSpPr>
        <p:spPr>
          <a:xfrm>
            <a:off x="2871963" y="4692527"/>
            <a:ext cx="1496700" cy="3123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transverse fissure</a:t>
            </a:r>
            <a:endParaRPr sz="1200"/>
          </a:p>
        </p:txBody>
      </p:sp>
      <p:sp>
        <p:nvSpPr>
          <p:cNvPr id="89" name="Google Shape;89;p16"/>
          <p:cNvSpPr txBox="1"/>
          <p:nvPr/>
        </p:nvSpPr>
        <p:spPr>
          <a:xfrm>
            <a:off x="4457622" y="4302025"/>
            <a:ext cx="1496700" cy="3123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cerebellum</a:t>
            </a:r>
            <a:endParaRPr sz="1200"/>
          </a:p>
        </p:txBody>
      </p:sp>
      <p:sp>
        <p:nvSpPr>
          <p:cNvPr id="90" name="Google Shape;90;p16"/>
          <p:cNvSpPr txBox="1"/>
          <p:nvPr/>
        </p:nvSpPr>
        <p:spPr>
          <a:xfrm>
            <a:off x="4457622" y="4692527"/>
            <a:ext cx="1496700" cy="3123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cerebrum</a:t>
            </a:r>
            <a:endParaRPr sz="1200"/>
          </a:p>
        </p:txBody>
      </p:sp>
      <p:sp>
        <p:nvSpPr>
          <p:cNvPr id="91" name="Google Shape;91;p16"/>
          <p:cNvSpPr txBox="1"/>
          <p:nvPr/>
        </p:nvSpPr>
        <p:spPr>
          <a:xfrm>
            <a:off x="6043272" y="4302025"/>
            <a:ext cx="1496700" cy="3123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brain stem</a:t>
            </a:r>
            <a:endParaRPr sz="1200"/>
          </a:p>
        </p:txBody>
      </p:sp>
      <p:cxnSp>
        <p:nvCxnSpPr>
          <p:cNvPr id="92" name="Google Shape;92;p16"/>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6"/>
        <p:cNvGrpSpPr/>
        <p:nvPr/>
      </p:nvGrpSpPr>
      <p:grpSpPr>
        <a:xfrm>
          <a:off x="0" y="0"/>
          <a:ext cx="0" cy="0"/>
          <a:chOff x="0" y="0"/>
          <a:chExt cx="0" cy="0"/>
        </a:xfrm>
      </p:grpSpPr>
      <p:sp>
        <p:nvSpPr>
          <p:cNvPr id="97" name="Google Shape;97;p17"/>
          <p:cNvSpPr txBox="1">
            <a:spLocks noGrp="1"/>
          </p:cNvSpPr>
          <p:nvPr>
            <p:ph type="title"/>
          </p:nvPr>
        </p:nvSpPr>
        <p:spPr>
          <a:xfrm>
            <a:off x="110350" y="12750"/>
            <a:ext cx="2546100" cy="4434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300">
                <a:solidFill>
                  <a:srgbClr val="000000"/>
                </a:solidFill>
              </a:rPr>
              <a:t>The cerebrum is the wrinkled area of the brain responsible for thinking and learning.  The wrinkles are called </a:t>
            </a:r>
            <a:r>
              <a:rPr lang="en" sz="1300" b="1">
                <a:solidFill>
                  <a:srgbClr val="000000"/>
                </a:solidFill>
              </a:rPr>
              <a:t>gyri</a:t>
            </a:r>
            <a:r>
              <a:rPr lang="en" sz="1300">
                <a:solidFill>
                  <a:srgbClr val="000000"/>
                </a:solidFill>
              </a:rPr>
              <a:t> with the darker grooves called the </a:t>
            </a:r>
            <a:r>
              <a:rPr lang="en" sz="1300" b="1">
                <a:solidFill>
                  <a:srgbClr val="000000"/>
                </a:solidFill>
              </a:rPr>
              <a:t>sulcus</a:t>
            </a:r>
            <a:r>
              <a:rPr lang="en" sz="1300">
                <a:solidFill>
                  <a:srgbClr val="000000"/>
                </a:solidFill>
              </a:rPr>
              <a:t>. </a:t>
            </a:r>
            <a:endParaRPr sz="1300">
              <a:solidFill>
                <a:srgbClr val="000000"/>
              </a:solidFill>
            </a:endParaRPr>
          </a:p>
          <a:p>
            <a:pPr marL="0" lvl="0" indent="0" algn="l" rtl="0">
              <a:spcBef>
                <a:spcPts val="0"/>
              </a:spcBef>
              <a:spcAft>
                <a:spcPts val="0"/>
              </a:spcAft>
              <a:buNone/>
            </a:pPr>
            <a:endParaRPr sz="700">
              <a:solidFill>
                <a:srgbClr val="000000"/>
              </a:solidFill>
            </a:endParaRPr>
          </a:p>
          <a:p>
            <a:pPr marL="0" lvl="0" indent="0" algn="l" rtl="0">
              <a:spcBef>
                <a:spcPts val="0"/>
              </a:spcBef>
              <a:spcAft>
                <a:spcPts val="0"/>
              </a:spcAft>
              <a:buNone/>
            </a:pPr>
            <a:r>
              <a:rPr lang="en" sz="1300">
                <a:solidFill>
                  <a:srgbClr val="000000"/>
                </a:solidFill>
              </a:rPr>
              <a:t>Like humans, the cerebrum of the sheep brain is divided into regions called lobes.  </a:t>
            </a:r>
            <a:endParaRPr sz="1300">
              <a:solidFill>
                <a:srgbClr val="000000"/>
              </a:solidFill>
            </a:endParaRPr>
          </a:p>
          <a:p>
            <a:pPr marL="0" lvl="0" indent="0" algn="l" rtl="0">
              <a:spcBef>
                <a:spcPts val="0"/>
              </a:spcBef>
              <a:spcAft>
                <a:spcPts val="0"/>
              </a:spcAft>
              <a:buNone/>
            </a:pPr>
            <a:endParaRPr sz="800">
              <a:solidFill>
                <a:srgbClr val="000000"/>
              </a:solidFill>
            </a:endParaRPr>
          </a:p>
          <a:p>
            <a:pPr marL="0" lvl="0" indent="0" algn="l" rtl="0">
              <a:spcBef>
                <a:spcPts val="0"/>
              </a:spcBef>
              <a:spcAft>
                <a:spcPts val="0"/>
              </a:spcAft>
              <a:buNone/>
            </a:pPr>
            <a:r>
              <a:rPr lang="en" sz="1300">
                <a:solidFill>
                  <a:srgbClr val="000000"/>
                </a:solidFill>
              </a:rPr>
              <a:t>The most anterior region is the </a:t>
            </a:r>
            <a:r>
              <a:rPr lang="en" sz="1300" b="1">
                <a:solidFill>
                  <a:srgbClr val="000000"/>
                </a:solidFill>
              </a:rPr>
              <a:t>frontal lobe</a:t>
            </a:r>
            <a:r>
              <a:rPr lang="en" sz="1300">
                <a:solidFill>
                  <a:srgbClr val="000000"/>
                </a:solidFill>
              </a:rPr>
              <a:t>.</a:t>
            </a:r>
            <a:endParaRPr sz="1300">
              <a:solidFill>
                <a:srgbClr val="000000"/>
              </a:solidFill>
            </a:endParaRPr>
          </a:p>
          <a:p>
            <a:pPr marL="0" lvl="0" indent="0" algn="l" rtl="0">
              <a:spcBef>
                <a:spcPts val="0"/>
              </a:spcBef>
              <a:spcAft>
                <a:spcPts val="0"/>
              </a:spcAft>
              <a:buNone/>
            </a:pPr>
            <a:endParaRPr sz="900">
              <a:solidFill>
                <a:srgbClr val="000000"/>
              </a:solidFill>
            </a:endParaRPr>
          </a:p>
          <a:p>
            <a:pPr marL="0" lvl="0" indent="0" algn="l" rtl="0">
              <a:spcBef>
                <a:spcPts val="0"/>
              </a:spcBef>
              <a:spcAft>
                <a:spcPts val="0"/>
              </a:spcAft>
              <a:buNone/>
            </a:pPr>
            <a:r>
              <a:rPr lang="en" sz="1300">
                <a:solidFill>
                  <a:srgbClr val="000000"/>
                </a:solidFill>
              </a:rPr>
              <a:t>The central most posterior region (closest to the cerebellum) is the </a:t>
            </a:r>
            <a:r>
              <a:rPr lang="en" sz="1300" b="1">
                <a:solidFill>
                  <a:srgbClr val="000000"/>
                </a:solidFill>
              </a:rPr>
              <a:t>occipital lobe</a:t>
            </a:r>
            <a:r>
              <a:rPr lang="en" sz="1300">
                <a:solidFill>
                  <a:srgbClr val="000000"/>
                </a:solidFill>
              </a:rPr>
              <a:t>. </a:t>
            </a:r>
            <a:endParaRPr sz="1300">
              <a:solidFill>
                <a:srgbClr val="000000"/>
              </a:solidFill>
            </a:endParaRPr>
          </a:p>
          <a:p>
            <a:pPr marL="0" lvl="0" indent="0" algn="l" rtl="0">
              <a:spcBef>
                <a:spcPts val="0"/>
              </a:spcBef>
              <a:spcAft>
                <a:spcPts val="0"/>
              </a:spcAft>
              <a:buNone/>
            </a:pPr>
            <a:endParaRPr sz="700">
              <a:solidFill>
                <a:srgbClr val="000000"/>
              </a:solidFill>
            </a:endParaRPr>
          </a:p>
          <a:p>
            <a:pPr marL="0" lvl="0" indent="0" algn="l" rtl="0">
              <a:spcBef>
                <a:spcPts val="0"/>
              </a:spcBef>
              <a:spcAft>
                <a:spcPts val="0"/>
              </a:spcAft>
              <a:buNone/>
            </a:pPr>
            <a:r>
              <a:rPr lang="en" sz="1300">
                <a:solidFill>
                  <a:srgbClr val="000000"/>
                </a:solidFill>
              </a:rPr>
              <a:t>The central area is the </a:t>
            </a:r>
            <a:r>
              <a:rPr lang="en" sz="1300" b="1">
                <a:solidFill>
                  <a:srgbClr val="000000"/>
                </a:solidFill>
              </a:rPr>
              <a:t>parietal lobe</a:t>
            </a:r>
            <a:r>
              <a:rPr lang="en" sz="1300">
                <a:solidFill>
                  <a:srgbClr val="000000"/>
                </a:solidFill>
              </a:rPr>
              <a:t>.</a:t>
            </a:r>
            <a:endParaRPr sz="1300">
              <a:solidFill>
                <a:srgbClr val="000000"/>
              </a:solidFill>
            </a:endParaRPr>
          </a:p>
          <a:p>
            <a:pPr marL="0" lvl="0" indent="0" algn="l" rtl="0">
              <a:spcBef>
                <a:spcPts val="0"/>
              </a:spcBef>
              <a:spcAft>
                <a:spcPts val="0"/>
              </a:spcAft>
              <a:buNone/>
            </a:pPr>
            <a:endParaRPr sz="700">
              <a:solidFill>
                <a:srgbClr val="000000"/>
              </a:solidFill>
            </a:endParaRPr>
          </a:p>
          <a:p>
            <a:pPr marL="0" lvl="0" indent="0" algn="l" rtl="0">
              <a:spcBef>
                <a:spcPts val="0"/>
              </a:spcBef>
              <a:spcAft>
                <a:spcPts val="0"/>
              </a:spcAft>
              <a:buNone/>
            </a:pPr>
            <a:r>
              <a:rPr lang="en" sz="1300">
                <a:solidFill>
                  <a:srgbClr val="000000"/>
                </a:solidFill>
              </a:rPr>
              <a:t>The </a:t>
            </a:r>
            <a:r>
              <a:rPr lang="en" sz="1300" b="1">
                <a:solidFill>
                  <a:srgbClr val="000000"/>
                </a:solidFill>
              </a:rPr>
              <a:t>temporal lobe</a:t>
            </a:r>
            <a:r>
              <a:rPr lang="en" sz="1300">
                <a:solidFill>
                  <a:srgbClr val="000000"/>
                </a:solidFill>
              </a:rPr>
              <a:t> is beneath the parietal lobe. </a:t>
            </a:r>
            <a:endParaRPr sz="1300">
              <a:solidFill>
                <a:srgbClr val="000000"/>
              </a:solidFill>
            </a:endParaRPr>
          </a:p>
          <a:p>
            <a:pPr marL="0" lvl="0" indent="0" algn="l" rtl="0">
              <a:spcBef>
                <a:spcPts val="0"/>
              </a:spcBef>
              <a:spcAft>
                <a:spcPts val="0"/>
              </a:spcAft>
              <a:buNone/>
            </a:pPr>
            <a:endParaRPr sz="1000">
              <a:solidFill>
                <a:srgbClr val="000000"/>
              </a:solidFill>
            </a:endParaRPr>
          </a:p>
          <a:p>
            <a:pPr marL="0" lvl="0" indent="0" algn="l" rtl="0">
              <a:spcBef>
                <a:spcPts val="0"/>
              </a:spcBef>
              <a:spcAft>
                <a:spcPts val="0"/>
              </a:spcAft>
              <a:buNone/>
            </a:pPr>
            <a:r>
              <a:rPr lang="en" sz="1300">
                <a:solidFill>
                  <a:srgbClr val="000000"/>
                </a:solidFill>
              </a:rPr>
              <a:t>4.  Drag the labels to the region of the brain. </a:t>
            </a:r>
            <a:endParaRPr sz="1300">
              <a:solidFill>
                <a:srgbClr val="000000"/>
              </a:solidFill>
            </a:endParaRPr>
          </a:p>
        </p:txBody>
      </p:sp>
      <p:pic>
        <p:nvPicPr>
          <p:cNvPr id="98" name="Google Shape;98;p17"/>
          <p:cNvPicPr preferRelativeResize="0"/>
          <p:nvPr/>
        </p:nvPicPr>
        <p:blipFill rotWithShape="1">
          <a:blip r:embed="rId4">
            <a:alphaModFix/>
          </a:blip>
          <a:srcRect t="9557" b="20629"/>
          <a:stretch/>
        </p:blipFill>
        <p:spPr>
          <a:xfrm>
            <a:off x="3014900" y="234100"/>
            <a:ext cx="5880125" cy="3078925"/>
          </a:xfrm>
          <a:prstGeom prst="rect">
            <a:avLst/>
          </a:prstGeom>
          <a:noFill/>
          <a:ln>
            <a:noFill/>
          </a:ln>
        </p:spPr>
      </p:pic>
      <p:sp>
        <p:nvSpPr>
          <p:cNvPr id="99" name="Google Shape;99;p17"/>
          <p:cNvSpPr txBox="1"/>
          <p:nvPr/>
        </p:nvSpPr>
        <p:spPr>
          <a:xfrm>
            <a:off x="4690376" y="3995225"/>
            <a:ext cx="13692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occipital lobe</a:t>
            </a:r>
            <a:endParaRPr sz="1200"/>
          </a:p>
        </p:txBody>
      </p:sp>
      <p:sp>
        <p:nvSpPr>
          <p:cNvPr id="100" name="Google Shape;100;p17"/>
          <p:cNvSpPr txBox="1"/>
          <p:nvPr/>
        </p:nvSpPr>
        <p:spPr>
          <a:xfrm>
            <a:off x="4690376" y="4410812"/>
            <a:ext cx="13692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parietal lobe</a:t>
            </a:r>
            <a:endParaRPr sz="1200"/>
          </a:p>
        </p:txBody>
      </p:sp>
      <p:sp>
        <p:nvSpPr>
          <p:cNvPr id="101" name="Google Shape;101;p17"/>
          <p:cNvSpPr txBox="1"/>
          <p:nvPr/>
        </p:nvSpPr>
        <p:spPr>
          <a:xfrm>
            <a:off x="6141206" y="3995225"/>
            <a:ext cx="13692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temporal lobe</a:t>
            </a:r>
            <a:endParaRPr sz="1200"/>
          </a:p>
        </p:txBody>
      </p:sp>
      <p:sp>
        <p:nvSpPr>
          <p:cNvPr id="102" name="Google Shape;102;p17"/>
          <p:cNvSpPr txBox="1"/>
          <p:nvPr/>
        </p:nvSpPr>
        <p:spPr>
          <a:xfrm>
            <a:off x="6141206" y="4410812"/>
            <a:ext cx="13692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frontal lobe</a:t>
            </a:r>
            <a:endParaRPr sz="1200"/>
          </a:p>
        </p:txBody>
      </p:sp>
      <p:cxnSp>
        <p:nvCxnSpPr>
          <p:cNvPr id="103" name="Google Shape;103;p17"/>
          <p:cNvCxnSpPr/>
          <p:nvPr/>
        </p:nvCxnSpPr>
        <p:spPr>
          <a:xfrm>
            <a:off x="2698850" y="88950"/>
            <a:ext cx="28200" cy="49656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07"/>
        <p:cNvGrpSpPr/>
        <p:nvPr/>
      </p:nvGrpSpPr>
      <p:grpSpPr>
        <a:xfrm>
          <a:off x="0" y="0"/>
          <a:ext cx="0" cy="0"/>
          <a:chOff x="0" y="0"/>
          <a:chExt cx="0" cy="0"/>
        </a:xfrm>
      </p:grpSpPr>
      <p:sp>
        <p:nvSpPr>
          <p:cNvPr id="108" name="Google Shape;108;p18"/>
          <p:cNvSpPr txBox="1">
            <a:spLocks noGrp="1"/>
          </p:cNvSpPr>
          <p:nvPr>
            <p:ph type="title"/>
          </p:nvPr>
        </p:nvSpPr>
        <p:spPr>
          <a:xfrm>
            <a:off x="189900" y="192075"/>
            <a:ext cx="2305500" cy="4493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Turn the brain over to view features on the bottom of the brain.  Two prominent nerves are visible in this image.  The most anterior feature indicated with a pink pin is the </a:t>
            </a:r>
            <a:r>
              <a:rPr lang="en" sz="1400" b="1">
                <a:solidFill>
                  <a:srgbClr val="000000"/>
                </a:solidFill>
              </a:rPr>
              <a:t>olfactory nerve</a:t>
            </a:r>
            <a:r>
              <a:rPr lang="en" sz="1400">
                <a:solidFill>
                  <a:srgbClr val="000000"/>
                </a:solidFill>
              </a:rPr>
              <a:t>.  It is responsible for the sheep’s sense of smell.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The yellow pin indicates the </a:t>
            </a:r>
            <a:r>
              <a:rPr lang="en" sz="1400" b="1">
                <a:solidFill>
                  <a:srgbClr val="000000"/>
                </a:solidFill>
              </a:rPr>
              <a:t>optic chiasma</a:t>
            </a:r>
            <a:r>
              <a:rPr lang="en" sz="1400">
                <a:solidFill>
                  <a:srgbClr val="000000"/>
                </a:solidFill>
              </a:rPr>
              <a:t>, or the place where the two optic nerves cross.  Optic nerves lead to the eyes and transmit visual information to the brain.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5. Label the two nerves. </a:t>
            </a:r>
            <a:endParaRPr sz="1400">
              <a:solidFill>
                <a:srgbClr val="000000"/>
              </a:solidFill>
            </a:endParaRPr>
          </a:p>
          <a:p>
            <a:pPr marL="0" lvl="0" indent="0" algn="l" rtl="0">
              <a:spcBef>
                <a:spcPts val="0"/>
              </a:spcBef>
              <a:spcAft>
                <a:spcPts val="0"/>
              </a:spcAft>
              <a:buNone/>
            </a:pPr>
            <a:endParaRPr sz="1400">
              <a:solidFill>
                <a:srgbClr val="000000"/>
              </a:solidFill>
            </a:endParaRPr>
          </a:p>
        </p:txBody>
      </p:sp>
      <p:pic>
        <p:nvPicPr>
          <p:cNvPr id="109" name="Google Shape;109;p18"/>
          <p:cNvPicPr preferRelativeResize="0"/>
          <p:nvPr/>
        </p:nvPicPr>
        <p:blipFill rotWithShape="1">
          <a:blip r:embed="rId4">
            <a:alphaModFix/>
          </a:blip>
          <a:srcRect l="5571" t="7835" r="17262" b="11382"/>
          <a:stretch/>
        </p:blipFill>
        <p:spPr>
          <a:xfrm>
            <a:off x="3028975" y="149625"/>
            <a:ext cx="5902851" cy="3474676"/>
          </a:xfrm>
          <a:prstGeom prst="rect">
            <a:avLst/>
          </a:prstGeom>
          <a:noFill/>
          <a:ln>
            <a:noFill/>
          </a:ln>
        </p:spPr>
      </p:pic>
      <p:sp>
        <p:nvSpPr>
          <p:cNvPr id="110" name="Google Shape;110;p18"/>
          <p:cNvSpPr txBox="1"/>
          <p:nvPr/>
        </p:nvSpPr>
        <p:spPr>
          <a:xfrm>
            <a:off x="4718901" y="4305300"/>
            <a:ext cx="13692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optic chiasma</a:t>
            </a:r>
            <a:endParaRPr sz="1200"/>
          </a:p>
        </p:txBody>
      </p:sp>
      <p:sp>
        <p:nvSpPr>
          <p:cNvPr id="111" name="Google Shape;111;p18"/>
          <p:cNvSpPr txBox="1"/>
          <p:nvPr/>
        </p:nvSpPr>
        <p:spPr>
          <a:xfrm>
            <a:off x="3202801" y="4305300"/>
            <a:ext cx="13692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olfactory nerve</a:t>
            </a:r>
            <a:endParaRPr sz="1200"/>
          </a:p>
        </p:txBody>
      </p:sp>
      <p:cxnSp>
        <p:nvCxnSpPr>
          <p:cNvPr id="112" name="Google Shape;112;p18"/>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16"/>
        <p:cNvGrpSpPr/>
        <p:nvPr/>
      </p:nvGrpSpPr>
      <p:grpSpPr>
        <a:xfrm>
          <a:off x="0" y="0"/>
          <a:ext cx="0" cy="0"/>
          <a:chOff x="0" y="0"/>
          <a:chExt cx="0" cy="0"/>
        </a:xfrm>
      </p:grpSpPr>
      <p:sp>
        <p:nvSpPr>
          <p:cNvPr id="117" name="Google Shape;117;p19"/>
          <p:cNvSpPr txBox="1">
            <a:spLocks noGrp="1"/>
          </p:cNvSpPr>
          <p:nvPr>
            <p:ph type="title"/>
          </p:nvPr>
        </p:nvSpPr>
        <p:spPr>
          <a:xfrm>
            <a:off x="152425" y="149900"/>
            <a:ext cx="2427900" cy="4263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400">
                <a:solidFill>
                  <a:srgbClr val="000000"/>
                </a:solidFill>
              </a:rPr>
              <a:t>Just behind the optic chiasma, is an area called the </a:t>
            </a:r>
            <a:r>
              <a:rPr lang="en" sz="1400" b="1">
                <a:solidFill>
                  <a:srgbClr val="000000"/>
                </a:solidFill>
              </a:rPr>
              <a:t>infundibulum</a:t>
            </a:r>
            <a:r>
              <a:rPr lang="en" sz="1400">
                <a:solidFill>
                  <a:srgbClr val="000000"/>
                </a:solidFill>
              </a:rPr>
              <a:t>, which is where the pituitary gland is attached.  This gland will not be present on the preserved brain.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Behind the infundibulum is a raised area called the </a:t>
            </a:r>
            <a:r>
              <a:rPr lang="en" sz="1400" b="1">
                <a:solidFill>
                  <a:srgbClr val="000000"/>
                </a:solidFill>
              </a:rPr>
              <a:t>mammillary body</a:t>
            </a:r>
            <a:r>
              <a:rPr lang="en" sz="1400">
                <a:solidFill>
                  <a:srgbClr val="000000"/>
                </a:solidFill>
              </a:rPr>
              <a:t>.   </a:t>
            </a:r>
            <a:endParaRPr sz="1400">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The brainstem is divided into three regions, the </a:t>
            </a:r>
            <a:r>
              <a:rPr lang="en" sz="1400" b="1">
                <a:solidFill>
                  <a:srgbClr val="000000"/>
                </a:solidFill>
              </a:rPr>
              <a:t>midbrain</a:t>
            </a:r>
            <a:r>
              <a:rPr lang="en" sz="1400">
                <a:solidFill>
                  <a:srgbClr val="000000"/>
                </a:solidFill>
              </a:rPr>
              <a:t>, </a:t>
            </a:r>
            <a:r>
              <a:rPr lang="en" sz="1400" b="1">
                <a:solidFill>
                  <a:srgbClr val="000000"/>
                </a:solidFill>
              </a:rPr>
              <a:t>pons</a:t>
            </a:r>
            <a:r>
              <a:rPr lang="en" sz="1400">
                <a:solidFill>
                  <a:srgbClr val="000000"/>
                </a:solidFill>
              </a:rPr>
              <a:t>, and </a:t>
            </a:r>
            <a:r>
              <a:rPr lang="en" sz="1400" b="1">
                <a:solidFill>
                  <a:srgbClr val="000000"/>
                </a:solidFill>
              </a:rPr>
              <a:t>medulla oblongata</a:t>
            </a:r>
            <a:r>
              <a:rPr lang="en" sz="1400">
                <a:solidFill>
                  <a:srgbClr val="000000"/>
                </a:solidFill>
              </a:rPr>
              <a:t>, which connects to the </a:t>
            </a:r>
            <a:r>
              <a:rPr lang="en" sz="1400" b="1">
                <a:solidFill>
                  <a:srgbClr val="000000"/>
                </a:solidFill>
              </a:rPr>
              <a:t>spinal cord.</a:t>
            </a:r>
            <a:endParaRPr sz="1400" b="1">
              <a:solidFill>
                <a:srgbClr val="000000"/>
              </a:solidFill>
            </a:endParaRPr>
          </a:p>
          <a:p>
            <a:pPr marL="0" lvl="0" indent="0" algn="l" rtl="0">
              <a:spcBef>
                <a:spcPts val="0"/>
              </a:spcBef>
              <a:spcAft>
                <a:spcPts val="0"/>
              </a:spcAft>
              <a:buNone/>
            </a:pPr>
            <a:endParaRPr sz="1400">
              <a:solidFill>
                <a:srgbClr val="000000"/>
              </a:solidFill>
            </a:endParaRPr>
          </a:p>
          <a:p>
            <a:pPr marL="0" lvl="0" indent="0" algn="l" rtl="0">
              <a:spcBef>
                <a:spcPts val="0"/>
              </a:spcBef>
              <a:spcAft>
                <a:spcPts val="0"/>
              </a:spcAft>
              <a:buNone/>
            </a:pPr>
            <a:r>
              <a:rPr lang="en" sz="1400">
                <a:solidFill>
                  <a:srgbClr val="000000"/>
                </a:solidFill>
              </a:rPr>
              <a:t>6. Label the structures.</a:t>
            </a:r>
            <a:endParaRPr sz="1400">
              <a:solidFill>
                <a:srgbClr val="000000"/>
              </a:solidFill>
            </a:endParaRPr>
          </a:p>
        </p:txBody>
      </p:sp>
      <p:pic>
        <p:nvPicPr>
          <p:cNvPr id="118" name="Google Shape;118;p19"/>
          <p:cNvPicPr preferRelativeResize="0"/>
          <p:nvPr/>
        </p:nvPicPr>
        <p:blipFill>
          <a:blip r:embed="rId4">
            <a:alphaModFix/>
          </a:blip>
          <a:stretch>
            <a:fillRect/>
          </a:stretch>
        </p:blipFill>
        <p:spPr>
          <a:xfrm>
            <a:off x="2845575" y="149900"/>
            <a:ext cx="6047450" cy="3446349"/>
          </a:xfrm>
          <a:prstGeom prst="rect">
            <a:avLst/>
          </a:prstGeom>
          <a:noFill/>
          <a:ln>
            <a:noFill/>
          </a:ln>
        </p:spPr>
      </p:pic>
      <p:cxnSp>
        <p:nvCxnSpPr>
          <p:cNvPr id="119" name="Google Shape;119;p19"/>
          <p:cNvCxnSpPr/>
          <p:nvPr/>
        </p:nvCxnSpPr>
        <p:spPr>
          <a:xfrm flipH="1">
            <a:off x="7061700" y="874125"/>
            <a:ext cx="848700" cy="1179900"/>
          </a:xfrm>
          <a:prstGeom prst="straightConnector1">
            <a:avLst/>
          </a:prstGeom>
          <a:noFill/>
          <a:ln w="28575" cap="flat" cmpd="sng">
            <a:solidFill>
              <a:srgbClr val="00FF00"/>
            </a:solidFill>
            <a:prstDash val="solid"/>
            <a:round/>
            <a:headEnd type="none" w="med" len="med"/>
            <a:tailEnd type="triangle" w="med" len="med"/>
          </a:ln>
        </p:spPr>
      </p:cxnSp>
      <p:cxnSp>
        <p:nvCxnSpPr>
          <p:cNvPr id="120" name="Google Shape;120;p19"/>
          <p:cNvCxnSpPr/>
          <p:nvPr/>
        </p:nvCxnSpPr>
        <p:spPr>
          <a:xfrm flipH="1">
            <a:off x="6764425" y="449850"/>
            <a:ext cx="212400" cy="1527600"/>
          </a:xfrm>
          <a:prstGeom prst="straightConnector1">
            <a:avLst/>
          </a:prstGeom>
          <a:noFill/>
          <a:ln w="28575" cap="flat" cmpd="sng">
            <a:solidFill>
              <a:srgbClr val="00FF00"/>
            </a:solidFill>
            <a:prstDash val="solid"/>
            <a:round/>
            <a:headEnd type="none" w="med" len="med"/>
            <a:tailEnd type="triangle" w="med" len="med"/>
          </a:ln>
        </p:spPr>
      </p:cxnSp>
      <p:cxnSp>
        <p:nvCxnSpPr>
          <p:cNvPr id="121" name="Google Shape;121;p19"/>
          <p:cNvCxnSpPr/>
          <p:nvPr/>
        </p:nvCxnSpPr>
        <p:spPr>
          <a:xfrm rot="10800000">
            <a:off x="6382700" y="2007425"/>
            <a:ext cx="814800" cy="1812000"/>
          </a:xfrm>
          <a:prstGeom prst="straightConnector1">
            <a:avLst/>
          </a:prstGeom>
          <a:noFill/>
          <a:ln w="28575" cap="flat" cmpd="sng">
            <a:solidFill>
              <a:srgbClr val="00FF00"/>
            </a:solidFill>
            <a:prstDash val="solid"/>
            <a:round/>
            <a:headEnd type="none" w="med" len="med"/>
            <a:tailEnd type="triangle" w="med" len="med"/>
          </a:ln>
        </p:spPr>
      </p:cxnSp>
      <p:cxnSp>
        <p:nvCxnSpPr>
          <p:cNvPr id="122" name="Google Shape;122;p19"/>
          <p:cNvCxnSpPr/>
          <p:nvPr/>
        </p:nvCxnSpPr>
        <p:spPr>
          <a:xfrm rot="10800000">
            <a:off x="5712175" y="1918000"/>
            <a:ext cx="263100" cy="1926900"/>
          </a:xfrm>
          <a:prstGeom prst="straightConnector1">
            <a:avLst/>
          </a:prstGeom>
          <a:noFill/>
          <a:ln w="28575" cap="flat" cmpd="sng">
            <a:solidFill>
              <a:srgbClr val="00FF00"/>
            </a:solidFill>
            <a:prstDash val="solid"/>
            <a:round/>
            <a:headEnd type="none" w="med" len="med"/>
            <a:tailEnd type="triangle" w="med" len="med"/>
          </a:ln>
        </p:spPr>
      </p:cxnSp>
      <p:cxnSp>
        <p:nvCxnSpPr>
          <p:cNvPr id="123" name="Google Shape;123;p19"/>
          <p:cNvCxnSpPr/>
          <p:nvPr/>
        </p:nvCxnSpPr>
        <p:spPr>
          <a:xfrm rot="10800000">
            <a:off x="4838113" y="1947850"/>
            <a:ext cx="161100" cy="1867200"/>
          </a:xfrm>
          <a:prstGeom prst="straightConnector1">
            <a:avLst/>
          </a:prstGeom>
          <a:noFill/>
          <a:ln w="28575" cap="flat" cmpd="sng">
            <a:solidFill>
              <a:srgbClr val="00FF00"/>
            </a:solidFill>
            <a:prstDash val="solid"/>
            <a:round/>
            <a:headEnd type="none" w="med" len="med"/>
            <a:tailEnd type="triangle" w="med" len="med"/>
          </a:ln>
        </p:spPr>
      </p:cxnSp>
      <p:cxnSp>
        <p:nvCxnSpPr>
          <p:cNvPr id="124" name="Google Shape;124;p19"/>
          <p:cNvCxnSpPr/>
          <p:nvPr/>
        </p:nvCxnSpPr>
        <p:spPr>
          <a:xfrm rot="10800000">
            <a:off x="3360125" y="2054025"/>
            <a:ext cx="196200" cy="1773900"/>
          </a:xfrm>
          <a:prstGeom prst="straightConnector1">
            <a:avLst/>
          </a:prstGeom>
          <a:noFill/>
          <a:ln w="28575" cap="flat" cmpd="sng">
            <a:solidFill>
              <a:srgbClr val="00FF00"/>
            </a:solidFill>
            <a:prstDash val="solid"/>
            <a:round/>
            <a:headEnd type="none" w="med" len="med"/>
            <a:tailEnd type="triangle" w="med" len="med"/>
          </a:ln>
        </p:spPr>
      </p:cxnSp>
      <p:sp>
        <p:nvSpPr>
          <p:cNvPr id="125" name="Google Shape;125;p19"/>
          <p:cNvSpPr txBox="1"/>
          <p:nvPr/>
        </p:nvSpPr>
        <p:spPr>
          <a:xfrm>
            <a:off x="3031975" y="4241150"/>
            <a:ext cx="13428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pons</a:t>
            </a:r>
            <a:endParaRPr sz="1200"/>
          </a:p>
        </p:txBody>
      </p:sp>
      <p:sp>
        <p:nvSpPr>
          <p:cNvPr id="126" name="Google Shape;126;p19"/>
          <p:cNvSpPr txBox="1"/>
          <p:nvPr/>
        </p:nvSpPr>
        <p:spPr>
          <a:xfrm>
            <a:off x="4550510" y="4241150"/>
            <a:ext cx="13428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midbrain</a:t>
            </a:r>
            <a:endParaRPr sz="1200"/>
          </a:p>
        </p:txBody>
      </p:sp>
      <p:sp>
        <p:nvSpPr>
          <p:cNvPr id="127" name="Google Shape;127;p19"/>
          <p:cNvSpPr txBox="1"/>
          <p:nvPr/>
        </p:nvSpPr>
        <p:spPr>
          <a:xfrm>
            <a:off x="6069069" y="4241150"/>
            <a:ext cx="13428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medulla</a:t>
            </a:r>
            <a:endParaRPr sz="1200"/>
          </a:p>
        </p:txBody>
      </p:sp>
      <p:sp>
        <p:nvSpPr>
          <p:cNvPr id="128" name="Google Shape;128;p19"/>
          <p:cNvSpPr txBox="1"/>
          <p:nvPr/>
        </p:nvSpPr>
        <p:spPr>
          <a:xfrm>
            <a:off x="3031975" y="4625425"/>
            <a:ext cx="13428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spinal cord</a:t>
            </a:r>
            <a:endParaRPr sz="1200"/>
          </a:p>
        </p:txBody>
      </p:sp>
      <p:sp>
        <p:nvSpPr>
          <p:cNvPr id="129" name="Google Shape;129;p19"/>
          <p:cNvSpPr txBox="1"/>
          <p:nvPr/>
        </p:nvSpPr>
        <p:spPr>
          <a:xfrm>
            <a:off x="4550522" y="4625425"/>
            <a:ext cx="13428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infundibulum</a:t>
            </a:r>
            <a:endParaRPr sz="1200"/>
          </a:p>
        </p:txBody>
      </p:sp>
      <p:sp>
        <p:nvSpPr>
          <p:cNvPr id="130" name="Google Shape;130;p19"/>
          <p:cNvSpPr txBox="1"/>
          <p:nvPr/>
        </p:nvSpPr>
        <p:spPr>
          <a:xfrm>
            <a:off x="6069069" y="4625425"/>
            <a:ext cx="13428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mamillary body</a:t>
            </a:r>
            <a:endParaRPr sz="1200"/>
          </a:p>
        </p:txBody>
      </p:sp>
      <p:cxnSp>
        <p:nvCxnSpPr>
          <p:cNvPr id="131" name="Google Shape;131;p19"/>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35"/>
        <p:cNvGrpSpPr/>
        <p:nvPr/>
      </p:nvGrpSpPr>
      <p:grpSpPr>
        <a:xfrm>
          <a:off x="0" y="0"/>
          <a:ext cx="0" cy="0"/>
          <a:chOff x="0" y="0"/>
          <a:chExt cx="0" cy="0"/>
        </a:xfrm>
      </p:grpSpPr>
      <p:pic>
        <p:nvPicPr>
          <p:cNvPr id="136" name="Google Shape;136;p20"/>
          <p:cNvPicPr preferRelativeResize="0"/>
          <p:nvPr/>
        </p:nvPicPr>
        <p:blipFill>
          <a:blip r:embed="rId4">
            <a:alphaModFix/>
          </a:blip>
          <a:stretch>
            <a:fillRect/>
          </a:stretch>
        </p:blipFill>
        <p:spPr>
          <a:xfrm>
            <a:off x="2887575" y="88950"/>
            <a:ext cx="5949475" cy="4283800"/>
          </a:xfrm>
          <a:prstGeom prst="rect">
            <a:avLst/>
          </a:prstGeom>
          <a:noFill/>
          <a:ln>
            <a:noFill/>
          </a:ln>
        </p:spPr>
      </p:pic>
      <p:cxnSp>
        <p:nvCxnSpPr>
          <p:cNvPr id="137" name="Google Shape;137;p20"/>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sp>
        <p:nvSpPr>
          <p:cNvPr id="138" name="Google Shape;138;p20"/>
          <p:cNvSpPr txBox="1"/>
          <p:nvPr/>
        </p:nvSpPr>
        <p:spPr>
          <a:xfrm>
            <a:off x="53425" y="50800"/>
            <a:ext cx="2602200" cy="3917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1200"/>
              <a:t>In the posterior region of the brain,  you can view internal structures by pulling the cerebellum down and away from the cerebrum.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This will reveal the </a:t>
            </a:r>
            <a:r>
              <a:rPr lang="en" sz="1200" b="1"/>
              <a:t>superior colliculus</a:t>
            </a:r>
            <a:r>
              <a:rPr lang="en" sz="1200"/>
              <a:t>, which resembles a “butt” and the smaller </a:t>
            </a:r>
            <a:r>
              <a:rPr lang="en" sz="1200" b="1"/>
              <a:t>inferior colliculus</a:t>
            </a:r>
            <a:r>
              <a:rPr lang="en" sz="1200"/>
              <a: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The superior colliculus is part of the brain circuit for sensory input into movement output. Its major function is orienting the animal, particularly with eye movements, to objects of interest. </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Nestled just above the superior colliculus is a the </a:t>
            </a:r>
            <a:r>
              <a:rPr lang="en" sz="1200" b="1"/>
              <a:t>pineal gland</a:t>
            </a:r>
            <a:r>
              <a:rPr lang="en" sz="1200"/>
              <a:t>. It is responsible for regulating Circadian rhythms (sleep and wake cycles).</a:t>
            </a:r>
            <a:endParaRPr sz="1200"/>
          </a:p>
          <a:p>
            <a:pPr marL="0" lvl="0" indent="0" algn="l" rtl="0">
              <a:spcBef>
                <a:spcPts val="0"/>
              </a:spcBef>
              <a:spcAft>
                <a:spcPts val="0"/>
              </a:spcAft>
              <a:buNone/>
            </a:pPr>
            <a:endParaRPr sz="1200"/>
          </a:p>
          <a:p>
            <a:pPr marL="0" lvl="0" indent="0" algn="l" rtl="0">
              <a:spcBef>
                <a:spcPts val="0"/>
              </a:spcBef>
              <a:spcAft>
                <a:spcPts val="0"/>
              </a:spcAft>
              <a:buNone/>
            </a:pPr>
            <a:r>
              <a:rPr lang="en" sz="1200"/>
              <a:t>7.  Label the structures. </a:t>
            </a:r>
            <a:endParaRPr sz="1200"/>
          </a:p>
          <a:p>
            <a:pPr marL="0" lvl="0" indent="0" algn="l" rtl="0">
              <a:spcBef>
                <a:spcPts val="0"/>
              </a:spcBef>
              <a:spcAft>
                <a:spcPts val="0"/>
              </a:spcAft>
              <a:buNone/>
            </a:pPr>
            <a:endParaRPr sz="1200"/>
          </a:p>
          <a:p>
            <a:pPr marL="0" lvl="0" indent="0" algn="l" rtl="0">
              <a:spcBef>
                <a:spcPts val="0"/>
              </a:spcBef>
              <a:spcAft>
                <a:spcPts val="0"/>
              </a:spcAft>
              <a:buNone/>
            </a:pPr>
            <a:endParaRPr sz="1200"/>
          </a:p>
        </p:txBody>
      </p:sp>
      <p:sp>
        <p:nvSpPr>
          <p:cNvPr id="139" name="Google Shape;139;p20"/>
          <p:cNvSpPr txBox="1"/>
          <p:nvPr/>
        </p:nvSpPr>
        <p:spPr>
          <a:xfrm>
            <a:off x="5729689" y="366376"/>
            <a:ext cx="1277700" cy="5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FF00"/>
                </a:solidFill>
              </a:rPr>
              <a:t>Occipital lobe</a:t>
            </a:r>
            <a:endParaRPr>
              <a:solidFill>
                <a:srgbClr val="00FF00"/>
              </a:solidFill>
            </a:endParaRPr>
          </a:p>
          <a:p>
            <a:pPr marL="0" lvl="0" indent="0" algn="ctr" rtl="0">
              <a:spcBef>
                <a:spcPts val="0"/>
              </a:spcBef>
              <a:spcAft>
                <a:spcPts val="0"/>
              </a:spcAft>
              <a:buNone/>
            </a:pPr>
            <a:r>
              <a:rPr lang="en">
                <a:solidFill>
                  <a:srgbClr val="00FF00"/>
                </a:solidFill>
              </a:rPr>
              <a:t>of </a:t>
            </a:r>
            <a:r>
              <a:rPr lang="en" b="1">
                <a:solidFill>
                  <a:srgbClr val="00FF00"/>
                </a:solidFill>
              </a:rPr>
              <a:t>cerebrum</a:t>
            </a:r>
            <a:endParaRPr b="1">
              <a:solidFill>
                <a:srgbClr val="00FF00"/>
              </a:solidFill>
            </a:endParaRPr>
          </a:p>
        </p:txBody>
      </p:sp>
      <p:sp>
        <p:nvSpPr>
          <p:cNvPr id="140" name="Google Shape;140;p20"/>
          <p:cNvSpPr txBox="1"/>
          <p:nvPr/>
        </p:nvSpPr>
        <p:spPr>
          <a:xfrm>
            <a:off x="6962578" y="3679405"/>
            <a:ext cx="1277700" cy="572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solidFill>
                  <a:srgbClr val="00FF00"/>
                </a:solidFill>
              </a:rPr>
              <a:t>Cerebellum pulled down</a:t>
            </a:r>
            <a:endParaRPr>
              <a:solidFill>
                <a:srgbClr val="00FF00"/>
              </a:solidFill>
            </a:endParaRPr>
          </a:p>
        </p:txBody>
      </p:sp>
      <p:cxnSp>
        <p:nvCxnSpPr>
          <p:cNvPr id="141" name="Google Shape;141;p20"/>
          <p:cNvCxnSpPr>
            <a:stCxn id="140" idx="1"/>
          </p:cNvCxnSpPr>
          <p:nvPr/>
        </p:nvCxnSpPr>
        <p:spPr>
          <a:xfrm flipH="1">
            <a:off x="6494878" y="3965455"/>
            <a:ext cx="467700" cy="353100"/>
          </a:xfrm>
          <a:prstGeom prst="straightConnector1">
            <a:avLst/>
          </a:prstGeom>
          <a:noFill/>
          <a:ln w="28575" cap="flat" cmpd="sng">
            <a:solidFill>
              <a:srgbClr val="00FF00"/>
            </a:solidFill>
            <a:prstDash val="solid"/>
            <a:round/>
            <a:headEnd type="none" w="med" len="med"/>
            <a:tailEnd type="triangle" w="med" len="med"/>
          </a:ln>
        </p:spPr>
      </p:cxnSp>
      <p:cxnSp>
        <p:nvCxnSpPr>
          <p:cNvPr id="142" name="Google Shape;142;p20"/>
          <p:cNvCxnSpPr/>
          <p:nvPr/>
        </p:nvCxnSpPr>
        <p:spPr>
          <a:xfrm rot="10800000">
            <a:off x="6227440" y="2453790"/>
            <a:ext cx="1173600" cy="0"/>
          </a:xfrm>
          <a:prstGeom prst="straightConnector1">
            <a:avLst/>
          </a:prstGeom>
          <a:noFill/>
          <a:ln w="28575" cap="flat" cmpd="sng">
            <a:solidFill>
              <a:srgbClr val="00FF00"/>
            </a:solidFill>
            <a:prstDash val="solid"/>
            <a:round/>
            <a:headEnd type="none" w="med" len="med"/>
            <a:tailEnd type="triangle" w="med" len="med"/>
          </a:ln>
        </p:spPr>
      </p:cxnSp>
      <p:cxnSp>
        <p:nvCxnSpPr>
          <p:cNvPr id="143" name="Google Shape;143;p20"/>
          <p:cNvCxnSpPr/>
          <p:nvPr/>
        </p:nvCxnSpPr>
        <p:spPr>
          <a:xfrm rot="10800000">
            <a:off x="6346071" y="2862142"/>
            <a:ext cx="1173600" cy="0"/>
          </a:xfrm>
          <a:prstGeom prst="straightConnector1">
            <a:avLst/>
          </a:prstGeom>
          <a:noFill/>
          <a:ln w="28575" cap="flat" cmpd="sng">
            <a:solidFill>
              <a:srgbClr val="00FF00"/>
            </a:solidFill>
            <a:prstDash val="solid"/>
            <a:round/>
            <a:headEnd type="none" w="med" len="med"/>
            <a:tailEnd type="triangle" w="med" len="med"/>
          </a:ln>
        </p:spPr>
      </p:cxnSp>
      <p:cxnSp>
        <p:nvCxnSpPr>
          <p:cNvPr id="144" name="Google Shape;144;p20"/>
          <p:cNvCxnSpPr/>
          <p:nvPr/>
        </p:nvCxnSpPr>
        <p:spPr>
          <a:xfrm rot="10800000">
            <a:off x="5692173" y="2045455"/>
            <a:ext cx="1686600" cy="36900"/>
          </a:xfrm>
          <a:prstGeom prst="straightConnector1">
            <a:avLst/>
          </a:prstGeom>
          <a:noFill/>
          <a:ln w="28575" cap="flat" cmpd="sng">
            <a:solidFill>
              <a:srgbClr val="00FF00"/>
            </a:solidFill>
            <a:prstDash val="solid"/>
            <a:round/>
            <a:headEnd type="none" w="med" len="med"/>
            <a:tailEnd type="triangle" w="med" len="med"/>
          </a:ln>
        </p:spPr>
      </p:cxnSp>
      <p:sp>
        <p:nvSpPr>
          <p:cNvPr id="145" name="Google Shape;145;p20"/>
          <p:cNvSpPr txBox="1"/>
          <p:nvPr/>
        </p:nvSpPr>
        <p:spPr>
          <a:xfrm>
            <a:off x="3600150" y="453875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superior colliculus</a:t>
            </a:r>
            <a:endParaRPr sz="1200"/>
          </a:p>
        </p:txBody>
      </p:sp>
      <p:sp>
        <p:nvSpPr>
          <p:cNvPr id="146" name="Google Shape;146;p20"/>
          <p:cNvSpPr txBox="1"/>
          <p:nvPr/>
        </p:nvSpPr>
        <p:spPr>
          <a:xfrm>
            <a:off x="5179600" y="453875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inferior colliculus</a:t>
            </a:r>
            <a:endParaRPr sz="1200"/>
          </a:p>
        </p:txBody>
      </p:sp>
      <p:sp>
        <p:nvSpPr>
          <p:cNvPr id="147" name="Google Shape;147;p20"/>
          <p:cNvSpPr txBox="1"/>
          <p:nvPr/>
        </p:nvSpPr>
        <p:spPr>
          <a:xfrm>
            <a:off x="6804800" y="4538750"/>
            <a:ext cx="1467000" cy="299400"/>
          </a:xfrm>
          <a:prstGeom prst="rect">
            <a:avLst/>
          </a:prstGeom>
          <a:solidFill>
            <a:srgbClr val="C9DAF8"/>
          </a:solidFill>
          <a:ln w="1905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200"/>
              <a:t>pineal gland</a:t>
            </a:r>
            <a:endParaRPr sz="12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151"/>
        <p:cNvGrpSpPr/>
        <p:nvPr/>
      </p:nvGrpSpPr>
      <p:grpSpPr>
        <a:xfrm>
          <a:off x="0" y="0"/>
          <a:ext cx="0" cy="0"/>
          <a:chOff x="0" y="0"/>
          <a:chExt cx="0" cy="0"/>
        </a:xfrm>
      </p:grpSpPr>
      <p:cxnSp>
        <p:nvCxnSpPr>
          <p:cNvPr id="152" name="Google Shape;152;p21"/>
          <p:cNvCxnSpPr/>
          <p:nvPr/>
        </p:nvCxnSpPr>
        <p:spPr>
          <a:xfrm>
            <a:off x="2698850" y="88950"/>
            <a:ext cx="2700" cy="4986000"/>
          </a:xfrm>
          <a:prstGeom prst="straightConnector1">
            <a:avLst/>
          </a:prstGeom>
          <a:noFill/>
          <a:ln w="9525" cap="flat" cmpd="sng">
            <a:solidFill>
              <a:schemeClr val="dk2"/>
            </a:solidFill>
            <a:prstDash val="solid"/>
            <a:round/>
            <a:headEnd type="none" w="med" len="med"/>
            <a:tailEnd type="none" w="med" len="med"/>
          </a:ln>
        </p:spPr>
      </p:cxnSp>
      <p:sp>
        <p:nvSpPr>
          <p:cNvPr id="153" name="Google Shape;153;p21"/>
          <p:cNvSpPr txBox="1"/>
          <p:nvPr/>
        </p:nvSpPr>
        <p:spPr>
          <a:xfrm>
            <a:off x="99200" y="137375"/>
            <a:ext cx="2533500" cy="1694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pic>
        <p:nvPicPr>
          <p:cNvPr id="154" name="Google Shape;154;p21"/>
          <p:cNvPicPr preferRelativeResize="0"/>
          <p:nvPr/>
        </p:nvPicPr>
        <p:blipFill>
          <a:blip r:embed="rId4">
            <a:alphaModFix/>
          </a:blip>
          <a:stretch>
            <a:fillRect/>
          </a:stretch>
        </p:blipFill>
        <p:spPr>
          <a:xfrm>
            <a:off x="2973750" y="88950"/>
            <a:ext cx="6137649" cy="4601880"/>
          </a:xfrm>
          <a:prstGeom prst="rect">
            <a:avLst/>
          </a:prstGeom>
          <a:noFill/>
          <a:ln>
            <a:noFill/>
          </a:ln>
        </p:spPr>
      </p:pic>
      <p:pic>
        <p:nvPicPr>
          <p:cNvPr id="155" name="Google Shape;155;p21"/>
          <p:cNvPicPr preferRelativeResize="0"/>
          <p:nvPr/>
        </p:nvPicPr>
        <p:blipFill rotWithShape="1">
          <a:blip r:embed="rId5">
            <a:alphaModFix/>
          </a:blip>
          <a:srcRect t="28918" b="30703"/>
          <a:stretch/>
        </p:blipFill>
        <p:spPr>
          <a:xfrm rot="-1105426">
            <a:off x="4174259" y="553690"/>
            <a:ext cx="4786609" cy="1449496"/>
          </a:xfrm>
          <a:prstGeom prst="rect">
            <a:avLst/>
          </a:prstGeom>
          <a:noFill/>
          <a:ln>
            <a:noFill/>
          </a:ln>
        </p:spPr>
      </p:pic>
      <p:sp>
        <p:nvSpPr>
          <p:cNvPr id="156" name="Google Shape;156;p21"/>
          <p:cNvSpPr txBox="1"/>
          <p:nvPr/>
        </p:nvSpPr>
        <p:spPr>
          <a:xfrm>
            <a:off x="99250" y="137375"/>
            <a:ext cx="2599500" cy="314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To view the internal structures of the brain, a scalpel is used to make an incision along the longitudinal fissure that will cut the brain into the left and right hemispheres, and also cut the cerebellum in half. </a:t>
            </a:r>
            <a:endParaRPr/>
          </a:p>
          <a:p>
            <a:pPr marL="0" lvl="0" indent="0" algn="l" rtl="0">
              <a:spcBef>
                <a:spcPts val="0"/>
              </a:spcBef>
              <a:spcAft>
                <a:spcPts val="0"/>
              </a:spcAft>
              <a:buNone/>
            </a:pPr>
            <a:endParaRPr/>
          </a:p>
          <a:p>
            <a:pPr marL="0" lvl="0" indent="0" algn="l" rtl="0">
              <a:spcBef>
                <a:spcPts val="0"/>
              </a:spcBef>
              <a:spcAft>
                <a:spcPts val="0"/>
              </a:spcAft>
              <a:buNone/>
            </a:pPr>
            <a:r>
              <a:rPr lang="en"/>
              <a:t>Brain tissue is soft and easy to cut through, though it can be difficult to get an exact cut to evenly slice the brain in half.  </a:t>
            </a:r>
            <a:endParaRPr/>
          </a:p>
          <a:p>
            <a:pPr marL="0" lvl="0" indent="0" algn="l" rtl="0">
              <a:spcBef>
                <a:spcPts val="0"/>
              </a:spcBef>
              <a:spcAft>
                <a:spcPts val="0"/>
              </a:spcAft>
              <a:buNone/>
            </a:pPr>
            <a:endParaRPr/>
          </a:p>
          <a:p>
            <a:pPr marL="0" lvl="0" indent="0" algn="l" rtl="0">
              <a:spcBef>
                <a:spcPts val="0"/>
              </a:spcBef>
              <a:spcAft>
                <a:spcPts val="0"/>
              </a:spcAft>
              <a:buNone/>
            </a:pPr>
            <a:r>
              <a:rPr lang="en"/>
              <a:t>8.  The scalpel in the image is showing a cut at what fissure?</a:t>
            </a:r>
            <a:endParaRPr/>
          </a:p>
          <a:p>
            <a:pPr marL="0" lvl="0" indent="0" algn="l" rtl="0">
              <a:spcBef>
                <a:spcPts val="0"/>
              </a:spcBef>
              <a:spcAft>
                <a:spcPts val="0"/>
              </a:spcAft>
              <a:buNone/>
            </a:pPr>
            <a:r>
              <a:rPr lang="en"/>
              <a:t> </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
        <p:nvSpPr>
          <p:cNvPr id="157" name="Google Shape;157;p21"/>
          <p:cNvSpPr txBox="1"/>
          <p:nvPr/>
        </p:nvSpPr>
        <p:spPr>
          <a:xfrm>
            <a:off x="284800" y="3563825"/>
            <a:ext cx="2228400" cy="427500"/>
          </a:xfrm>
          <a:prstGeom prst="rect">
            <a:avLst/>
          </a:prstGeom>
          <a:solidFill>
            <a:srgbClr val="FFF2CC"/>
          </a:solidFill>
          <a:ln w="19050" cap="flat" cmpd="sng">
            <a:solidFill>
              <a:srgbClr val="000000"/>
            </a:solidFill>
            <a:prstDash val="solid"/>
            <a:round/>
            <a:headEnd type="none" w="sm" len="sm"/>
            <a:tailEnd type="none" w="sm" len="sm"/>
          </a:ln>
        </p:spPr>
        <p:txBody>
          <a:bodyPr spcFirstLastPara="1" wrap="square" lIns="91425" tIns="91425" rIns="91425" bIns="91425" anchor="t" anchorCtr="0">
            <a:noAutofit/>
          </a:bodyPr>
          <a:lstStyle/>
          <a:p>
            <a:pPr marL="0" lvl="0" indent="0" algn="l" rtl="0">
              <a:spcBef>
                <a:spcPts val="0"/>
              </a:spcBef>
              <a:spcAft>
                <a:spcPts val="0"/>
              </a:spcAft>
              <a:buNone/>
            </a:pPr>
            <a:endParaRPr sz="1200">
              <a:solidFill>
                <a:srgbClr val="0000FF"/>
              </a:solidFill>
            </a:endParaRPr>
          </a:p>
        </p:txBody>
      </p:sp>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1217</Words>
  <Application>Microsoft Office PowerPoint</Application>
  <PresentationFormat>On-screen Show (16:9)</PresentationFormat>
  <Paragraphs>145</Paragraphs>
  <Slides>15</Slides>
  <Notes>15</Notes>
  <HiddenSlides>0</HiddenSlides>
  <MMClips>0</MMClips>
  <ScaleCrop>false</ScaleCrop>
  <HeadingPairs>
    <vt:vector size="6" baseType="variant">
      <vt:variant>
        <vt:lpstr>Fonts Used</vt:lpstr>
      </vt:variant>
      <vt:variant>
        <vt:i4>1</vt:i4>
      </vt:variant>
      <vt:variant>
        <vt:lpstr>Theme</vt:lpstr>
      </vt:variant>
      <vt:variant>
        <vt:i4>1</vt:i4>
      </vt:variant>
      <vt:variant>
        <vt:lpstr>Slide Titles</vt:lpstr>
      </vt:variant>
      <vt:variant>
        <vt:i4>15</vt:i4>
      </vt:variant>
    </vt:vector>
  </HeadingPairs>
  <TitlesOfParts>
    <vt:vector size="17" baseType="lpstr">
      <vt:lpstr>Arial</vt:lpstr>
      <vt:lpstr>Simple Light</vt:lpstr>
      <vt:lpstr>Brain Anatomy</vt:lpstr>
      <vt:lpstr>The specimen you will be learning from is a sheep brain.  These brains are preserved and packaged before they are sent to the lab.  If you look closely at the packaged brains, you will notice that the brain is covered in a semi-transparent membrane.  This is called the dura mater.   1. The first step in the dissection is to choose your brain and rinse it in the sink.  Drag the hand to the brain of your choice. </vt:lpstr>
      <vt:lpstr>To view the external anatomy of the brain, the dura mater must be removed. It can be cut with scissors and carefully peeled away without damaging underlying structures.   In the specimen shown, the brain was shipped with the eye attached. The second image shows the brain with the dura and eye stalk removed.      2. Use the green arrow to indicate where you would cut to remove the dura mater.   Use the blue arrow to identify the sheep’s eye. </vt:lpstr>
      <vt:lpstr>With the dura mater removed, you can now examine the external anatomy of the brain.   Note that the cerebrum is divided into two hemispheres, separated by the longitudinal fissure.   The cerebellum is only loosely connected to the rest of the brain with.  The gap between the cerebrum and cerebellum is the transverse fissure.  Extending from the cerebellum is the brain stem.    3. Label the parts of the brain by dragging the labels to the area. </vt:lpstr>
      <vt:lpstr>The cerebrum is the wrinkled area of the brain responsible for thinking and learning.  The wrinkles are called gyri with the darker grooves called the sulcus.   Like humans, the cerebrum of the sheep brain is divided into regions called lobes.    The most anterior region is the frontal lobe.  The central most posterior region (closest to the cerebellum) is the occipital lobe.   The central area is the parietal lobe.  The temporal lobe is beneath the parietal lobe.   4.  Drag the labels to the region of the brain. </vt:lpstr>
      <vt:lpstr>Turn the brain over to view features on the bottom of the brain.  Two prominent nerves are visible in this image.  The most anterior feature indicated with a pink pin is the olfactory nerve.  It is responsible for the sheep’s sense of smell.   The yellow pin indicates the optic chiasma, or the place where the two optic nerves cross.  Optic nerves lead to the eyes and transmit visual information to the brain.     5. Label the two nerves.  </vt:lpstr>
      <vt:lpstr>Just behind the optic chiasma, is an area called the infundibulum, which is where the pituitary gland is attached.  This gland will not be present on the preserved brain.    Behind the infundibulum is a raised area called the mammillary body.     The brainstem is divided into three regions, the midbrain, pons, and medulla oblongata, which connects to the spinal cord.  6. Label the structures.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Brain Anatomy</dc:title>
  <cp:lastModifiedBy>Rebecca Merritt</cp:lastModifiedBy>
  <cp:revision>1</cp:revision>
  <dcterms:modified xsi:type="dcterms:W3CDTF">2023-11-28T14:29:21Z</dcterms:modified>
</cp:coreProperties>
</file>