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5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</p:sldIdLst>
  <p:sldSz cx="9144000" cy="6858000" type="screen4x3"/>
  <p:notesSz cx="7023100" cy="9309100"/>
  <p:embeddedFontLst>
    <p:embeddedFont>
      <p:font typeface="Arial Black" panose="020B0A04020102020204" pitchFamily="34" charset="0"/>
      <p:regular r:id="rId33"/>
      <p:bold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6" roundtripDataSignature="AMtx7mjH1t6TCIMveWqsv04bs38kOjwF2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1" d="100"/>
          <a:sy n="81" d="100"/>
        </p:scale>
        <p:origin x="1498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70750" y="698175"/>
            <a:ext cx="4682300" cy="3490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2300" y="4421800"/>
            <a:ext cx="5618475" cy="418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702300" y="4421800"/>
            <a:ext cx="5618475" cy="418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3" name="Google Shape;9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:notes"/>
          <p:cNvSpPr txBox="1">
            <a:spLocks noGrp="1"/>
          </p:cNvSpPr>
          <p:nvPr>
            <p:ph type="body" idx="1"/>
          </p:nvPr>
        </p:nvSpPr>
        <p:spPr>
          <a:xfrm>
            <a:off x="702300" y="4421800"/>
            <a:ext cx="5618475" cy="418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2" name="Google Shape;15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4:notes"/>
          <p:cNvSpPr txBox="1">
            <a:spLocks noGrp="1"/>
          </p:cNvSpPr>
          <p:nvPr>
            <p:ph type="body" idx="1"/>
          </p:nvPr>
        </p:nvSpPr>
        <p:spPr>
          <a:xfrm>
            <a:off x="702300" y="4421800"/>
            <a:ext cx="5618475" cy="41890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0:notes"/>
          <p:cNvSpPr txBox="1">
            <a:spLocks noGrp="1"/>
          </p:cNvSpPr>
          <p:nvPr>
            <p:ph type="body" idx="1"/>
          </p:nvPr>
        </p:nvSpPr>
        <p:spPr>
          <a:xfrm>
            <a:off x="702300" y="4421800"/>
            <a:ext cx="5618475" cy="418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5" name="Google Shape;16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1:notes"/>
          <p:cNvSpPr txBox="1">
            <a:spLocks noGrp="1"/>
          </p:cNvSpPr>
          <p:nvPr>
            <p:ph type="body" idx="1"/>
          </p:nvPr>
        </p:nvSpPr>
        <p:spPr>
          <a:xfrm>
            <a:off x="702300" y="4421800"/>
            <a:ext cx="5618475" cy="418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2" name="Google Shape;17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2:notes"/>
          <p:cNvSpPr txBox="1">
            <a:spLocks noGrp="1"/>
          </p:cNvSpPr>
          <p:nvPr>
            <p:ph type="body" idx="1"/>
          </p:nvPr>
        </p:nvSpPr>
        <p:spPr>
          <a:xfrm>
            <a:off x="702300" y="4421800"/>
            <a:ext cx="5618475" cy="418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3" name="Google Shape;18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3:notes"/>
          <p:cNvSpPr txBox="1">
            <a:spLocks noGrp="1"/>
          </p:cNvSpPr>
          <p:nvPr>
            <p:ph type="body" idx="1"/>
          </p:nvPr>
        </p:nvSpPr>
        <p:spPr>
          <a:xfrm>
            <a:off x="702300" y="4421800"/>
            <a:ext cx="5618475" cy="418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1" name="Google Shape;19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4:notes"/>
          <p:cNvSpPr txBox="1">
            <a:spLocks noGrp="1"/>
          </p:cNvSpPr>
          <p:nvPr>
            <p:ph type="body" idx="1"/>
          </p:nvPr>
        </p:nvSpPr>
        <p:spPr>
          <a:xfrm>
            <a:off x="702300" y="4421800"/>
            <a:ext cx="5618475" cy="418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9" name="Google Shape;19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6:notes"/>
          <p:cNvSpPr txBox="1">
            <a:spLocks noGrp="1"/>
          </p:cNvSpPr>
          <p:nvPr>
            <p:ph type="body" idx="1"/>
          </p:nvPr>
        </p:nvSpPr>
        <p:spPr>
          <a:xfrm>
            <a:off x="702300" y="4421800"/>
            <a:ext cx="5618475" cy="418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5" name="Google Shape;20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7:notes"/>
          <p:cNvSpPr txBox="1">
            <a:spLocks noGrp="1"/>
          </p:cNvSpPr>
          <p:nvPr>
            <p:ph type="body" idx="1"/>
          </p:nvPr>
        </p:nvSpPr>
        <p:spPr>
          <a:xfrm>
            <a:off x="702300" y="4421800"/>
            <a:ext cx="5618475" cy="418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1" name="Google Shape;21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8:notes"/>
          <p:cNvSpPr txBox="1">
            <a:spLocks noGrp="1"/>
          </p:cNvSpPr>
          <p:nvPr>
            <p:ph type="body" idx="1"/>
          </p:nvPr>
        </p:nvSpPr>
        <p:spPr>
          <a:xfrm>
            <a:off x="702300" y="4421800"/>
            <a:ext cx="5618475" cy="418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8" name="Google Shape;21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702300" y="4421800"/>
            <a:ext cx="5618475" cy="418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5:notes"/>
          <p:cNvSpPr txBox="1">
            <a:spLocks noGrp="1"/>
          </p:cNvSpPr>
          <p:nvPr>
            <p:ph type="body" idx="1"/>
          </p:nvPr>
        </p:nvSpPr>
        <p:spPr>
          <a:xfrm>
            <a:off x="702300" y="4421800"/>
            <a:ext cx="5618475" cy="41890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0:notes"/>
          <p:cNvSpPr txBox="1">
            <a:spLocks noGrp="1"/>
          </p:cNvSpPr>
          <p:nvPr>
            <p:ph type="body" idx="1"/>
          </p:nvPr>
        </p:nvSpPr>
        <p:spPr>
          <a:xfrm>
            <a:off x="702300" y="4421800"/>
            <a:ext cx="5618475" cy="418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1" name="Google Shape;23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2:notes"/>
          <p:cNvSpPr txBox="1">
            <a:spLocks noGrp="1"/>
          </p:cNvSpPr>
          <p:nvPr>
            <p:ph type="body" idx="1"/>
          </p:nvPr>
        </p:nvSpPr>
        <p:spPr>
          <a:xfrm>
            <a:off x="702300" y="4421800"/>
            <a:ext cx="5618475" cy="418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6" name="Google Shape;23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3:notes"/>
          <p:cNvSpPr txBox="1">
            <a:spLocks noGrp="1"/>
          </p:cNvSpPr>
          <p:nvPr>
            <p:ph type="body" idx="1"/>
          </p:nvPr>
        </p:nvSpPr>
        <p:spPr>
          <a:xfrm>
            <a:off x="702300" y="4421800"/>
            <a:ext cx="5618475" cy="418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3" name="Google Shape;24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4:notes"/>
          <p:cNvSpPr txBox="1">
            <a:spLocks noGrp="1"/>
          </p:cNvSpPr>
          <p:nvPr>
            <p:ph type="body" idx="1"/>
          </p:nvPr>
        </p:nvSpPr>
        <p:spPr>
          <a:xfrm>
            <a:off x="702300" y="4421800"/>
            <a:ext cx="5618475" cy="418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0" name="Google Shape;250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5:notes"/>
          <p:cNvSpPr txBox="1">
            <a:spLocks noGrp="1"/>
          </p:cNvSpPr>
          <p:nvPr>
            <p:ph type="body" idx="1"/>
          </p:nvPr>
        </p:nvSpPr>
        <p:spPr>
          <a:xfrm>
            <a:off x="702300" y="4421800"/>
            <a:ext cx="5618475" cy="418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6" name="Google Shape;25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6:notes"/>
          <p:cNvSpPr txBox="1">
            <a:spLocks noGrp="1"/>
          </p:cNvSpPr>
          <p:nvPr>
            <p:ph type="body" idx="1"/>
          </p:nvPr>
        </p:nvSpPr>
        <p:spPr>
          <a:xfrm>
            <a:off x="702300" y="4421800"/>
            <a:ext cx="5618475" cy="418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2" name="Google Shape;262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7:notes"/>
          <p:cNvSpPr txBox="1">
            <a:spLocks noGrp="1"/>
          </p:cNvSpPr>
          <p:nvPr>
            <p:ph type="body" idx="1"/>
          </p:nvPr>
        </p:nvSpPr>
        <p:spPr>
          <a:xfrm>
            <a:off x="702300" y="4421800"/>
            <a:ext cx="5618475" cy="418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1" name="Google Shape;271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8:notes"/>
          <p:cNvSpPr txBox="1">
            <a:spLocks noGrp="1"/>
          </p:cNvSpPr>
          <p:nvPr>
            <p:ph type="body" idx="1"/>
          </p:nvPr>
        </p:nvSpPr>
        <p:spPr>
          <a:xfrm>
            <a:off x="702300" y="4421800"/>
            <a:ext cx="5618475" cy="418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9" name="Google Shape;27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9:notes"/>
          <p:cNvSpPr txBox="1">
            <a:spLocks noGrp="1"/>
          </p:cNvSpPr>
          <p:nvPr>
            <p:ph type="body" idx="1"/>
          </p:nvPr>
        </p:nvSpPr>
        <p:spPr>
          <a:xfrm>
            <a:off x="702300" y="4421800"/>
            <a:ext cx="5618475" cy="418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5" name="Google Shape;285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>
            <a:spLocks noGrp="1"/>
          </p:cNvSpPr>
          <p:nvPr>
            <p:ph type="body" idx="1"/>
          </p:nvPr>
        </p:nvSpPr>
        <p:spPr>
          <a:xfrm>
            <a:off x="702300" y="4421800"/>
            <a:ext cx="5618475" cy="418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>
            <a:spLocks noGrp="1"/>
          </p:cNvSpPr>
          <p:nvPr>
            <p:ph type="body" idx="1"/>
          </p:nvPr>
        </p:nvSpPr>
        <p:spPr>
          <a:xfrm>
            <a:off x="702300" y="4421800"/>
            <a:ext cx="5618475" cy="418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2" name="Google Shape;1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:notes"/>
          <p:cNvSpPr txBox="1">
            <a:spLocks noGrp="1"/>
          </p:cNvSpPr>
          <p:nvPr>
            <p:ph type="body" idx="1"/>
          </p:nvPr>
        </p:nvSpPr>
        <p:spPr>
          <a:xfrm>
            <a:off x="702300" y="4421800"/>
            <a:ext cx="5618475" cy="418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0" name="Google Shape;12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 txBox="1">
            <a:spLocks noGrp="1"/>
          </p:cNvSpPr>
          <p:nvPr>
            <p:ph type="body" idx="1"/>
          </p:nvPr>
        </p:nvSpPr>
        <p:spPr>
          <a:xfrm>
            <a:off x="702300" y="4421800"/>
            <a:ext cx="5618475" cy="418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6" name="Google Shape;12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:notes"/>
          <p:cNvSpPr txBox="1">
            <a:spLocks noGrp="1"/>
          </p:cNvSpPr>
          <p:nvPr>
            <p:ph type="body" idx="1"/>
          </p:nvPr>
        </p:nvSpPr>
        <p:spPr>
          <a:xfrm>
            <a:off x="702300" y="4421800"/>
            <a:ext cx="5618475" cy="418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2" name="Google Shape;13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5:notes"/>
          <p:cNvSpPr txBox="1">
            <a:spLocks noGrp="1"/>
          </p:cNvSpPr>
          <p:nvPr>
            <p:ph type="body" idx="1"/>
          </p:nvPr>
        </p:nvSpPr>
        <p:spPr>
          <a:xfrm>
            <a:off x="702300" y="4421800"/>
            <a:ext cx="5618475" cy="418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9" name="Google Shape;13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8:notes"/>
          <p:cNvSpPr txBox="1">
            <a:spLocks noGrp="1"/>
          </p:cNvSpPr>
          <p:nvPr>
            <p:ph type="body" idx="1"/>
          </p:nvPr>
        </p:nvSpPr>
        <p:spPr>
          <a:xfrm>
            <a:off x="702300" y="4421800"/>
            <a:ext cx="5618475" cy="418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5" name="Google Shape;14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1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1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1pPr>
            <a:lvl2pPr marL="914400" lvl="1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◻"/>
              <a:defRPr/>
            </a:lvl2pPr>
            <a:lvl3pPr marL="1371600" lvl="2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3pPr>
            <a:lvl4pPr marL="1828800" lvl="3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◻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24" name="Google Shape;24;p3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" name="Google Shape;26;p3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0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0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4038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195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100"/>
              <a:buChar char="■"/>
              <a:defRPr sz="2800"/>
            </a:lvl1pPr>
            <a:lvl2pPr marL="914400" lvl="1" indent="-35051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920"/>
              <a:buChar char="◻"/>
              <a:defRPr sz="2400"/>
            </a:lvl2pPr>
            <a:lvl3pPr marL="1371600" lvl="2" indent="-3111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00"/>
              <a:buChar char="■"/>
              <a:defRPr sz="2000"/>
            </a:lvl3pPr>
            <a:lvl4pPr marL="1828800" lvl="3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◻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9pPr>
          </a:lstStyle>
          <a:p>
            <a:endParaRPr/>
          </a:p>
        </p:txBody>
      </p:sp>
      <p:sp>
        <p:nvSpPr>
          <p:cNvPr id="81" name="Google Shape;81;p40"/>
          <p:cNvSpPr txBox="1">
            <a:spLocks noGrp="1"/>
          </p:cNvSpPr>
          <p:nvPr>
            <p:ph type="body" idx="2"/>
          </p:nvPr>
        </p:nvSpPr>
        <p:spPr>
          <a:xfrm>
            <a:off x="4648200" y="1981200"/>
            <a:ext cx="4038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195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100"/>
              <a:buChar char="■"/>
              <a:defRPr sz="2800"/>
            </a:lvl1pPr>
            <a:lvl2pPr marL="914400" lvl="1" indent="-35051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920"/>
              <a:buChar char="◻"/>
              <a:defRPr sz="2400"/>
            </a:lvl2pPr>
            <a:lvl3pPr marL="1371600" lvl="2" indent="-3111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00"/>
              <a:buChar char="■"/>
              <a:defRPr sz="2000"/>
            </a:lvl3pPr>
            <a:lvl4pPr marL="1828800" lvl="3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◻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9pPr>
          </a:lstStyle>
          <a:p>
            <a:endParaRPr/>
          </a:p>
        </p:txBody>
      </p:sp>
      <p:sp>
        <p:nvSpPr>
          <p:cNvPr id="82" name="Google Shape;82;p4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4" name="Google Shape;84;p4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1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41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2000"/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 sz="1800"/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040"/>
              <a:buNone/>
              <a:defRPr sz="1600"/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88" name="Google Shape;88;p4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0" name="Google Shape;90;p4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EXT_AND_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2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2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4038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1pPr>
            <a:lvl2pPr marL="914400" lvl="1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◻"/>
              <a:defRPr/>
            </a:lvl2pPr>
            <a:lvl3pPr marL="1371600" lvl="2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3pPr>
            <a:lvl4pPr marL="1828800" lvl="3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◻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30" name="Google Shape;30;p32"/>
          <p:cNvSpPr txBox="1">
            <a:spLocks noGrp="1"/>
          </p:cNvSpPr>
          <p:nvPr>
            <p:ph type="body" idx="2"/>
          </p:nvPr>
        </p:nvSpPr>
        <p:spPr>
          <a:xfrm>
            <a:off x="4648200" y="1981200"/>
            <a:ext cx="4038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1pPr>
            <a:lvl2pPr marL="914400" lvl="1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◻"/>
              <a:defRPr/>
            </a:lvl2pPr>
            <a:lvl3pPr marL="1371600" lvl="2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3pPr>
            <a:lvl4pPr marL="1828800" lvl="3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◻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31" name="Google Shape;31;p3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" name="Google Shape;33;p3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3"/>
          <p:cNvSpPr txBox="1">
            <a:spLocks noGrp="1"/>
          </p:cNvSpPr>
          <p:nvPr>
            <p:ph type="title"/>
          </p:nvPr>
        </p:nvSpPr>
        <p:spPr>
          <a:xfrm rot="5400000">
            <a:off x="4953000" y="2133600"/>
            <a:ext cx="54102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3"/>
          <p:cNvSpPr txBox="1">
            <a:spLocks noGrp="1"/>
          </p:cNvSpPr>
          <p:nvPr>
            <p:ph type="body" idx="1"/>
          </p:nvPr>
        </p:nvSpPr>
        <p:spPr>
          <a:xfrm rot="5400000">
            <a:off x="762000" y="152400"/>
            <a:ext cx="54102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1pPr>
            <a:lvl2pPr marL="914400" lvl="1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◻"/>
              <a:defRPr/>
            </a:lvl2pPr>
            <a:lvl3pPr marL="1371600" lvl="2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3pPr>
            <a:lvl4pPr marL="1828800" lvl="3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◻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37" name="Google Shape;37;p3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" name="Google Shape;39;p3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4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4"/>
          <p:cNvSpPr txBox="1">
            <a:spLocks noGrp="1"/>
          </p:cNvSpPr>
          <p:nvPr>
            <p:ph type="body" idx="1"/>
          </p:nvPr>
        </p:nvSpPr>
        <p:spPr>
          <a:xfrm rot="5400000">
            <a:off x="2628900" y="-190500"/>
            <a:ext cx="38862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1pPr>
            <a:lvl2pPr marL="914400" lvl="1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◻"/>
              <a:defRPr/>
            </a:lvl2pPr>
            <a:lvl3pPr marL="1371600" lvl="2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3pPr>
            <a:lvl4pPr marL="1828800" lvl="3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◻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43" name="Google Shape;43;p3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" name="Google Shape;45;p3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9" name="Google Shape;49;p35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05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65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3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0" name="Google Shape;50;p3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2" name="Google Shape;52;p3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400"/>
              <a:buChar char="■"/>
              <a:defRPr sz="3200"/>
            </a:lvl1pPr>
            <a:lvl2pPr marL="914400" lvl="1" indent="-37084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240"/>
              <a:buChar char="◻"/>
              <a:defRPr sz="2800"/>
            </a:lvl2pPr>
            <a:lvl3pPr marL="1371600" lvl="2" indent="-32766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560"/>
              <a:buChar char="■"/>
              <a:defRPr sz="2400"/>
            </a:lvl3pPr>
            <a:lvl4pPr marL="1828800" lvl="3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◻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9pPr>
          </a:lstStyle>
          <a:p>
            <a:endParaRPr/>
          </a:p>
        </p:txBody>
      </p:sp>
      <p:sp>
        <p:nvSpPr>
          <p:cNvPr id="56" name="Google Shape;56;p3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05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65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3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7" name="Google Shape;57;p3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9" name="Google Shape;59;p3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3" name="Google Shape;63;p3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8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8" name="Google Shape;68;p3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2" name="Google Shape;72;p3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■"/>
              <a:defRPr sz="2400"/>
            </a:lvl1pPr>
            <a:lvl2pPr marL="914400" lvl="1" indent="-330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◻"/>
              <a:defRPr sz="2000"/>
            </a:lvl2pPr>
            <a:lvl3pPr marL="1371600" lvl="2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■"/>
              <a:defRPr sz="1800"/>
            </a:lvl3pPr>
            <a:lvl4pPr marL="1828800" lvl="3" indent="-29971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120"/>
              <a:buChar char="◻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9pPr>
          </a:lstStyle>
          <a:p>
            <a:endParaRPr/>
          </a:p>
        </p:txBody>
      </p:sp>
      <p:sp>
        <p:nvSpPr>
          <p:cNvPr id="73" name="Google Shape;73;p3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4" name="Google Shape;74;p3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■"/>
              <a:defRPr sz="2400"/>
            </a:lvl1pPr>
            <a:lvl2pPr marL="914400" lvl="1" indent="-330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◻"/>
              <a:defRPr sz="2000"/>
            </a:lvl2pPr>
            <a:lvl3pPr marL="1371600" lvl="2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■"/>
              <a:defRPr sz="1800"/>
            </a:lvl3pPr>
            <a:lvl4pPr marL="1828800" lvl="3" indent="-29971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120"/>
              <a:buChar char="◻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9pPr>
          </a:lstStyle>
          <a:p>
            <a:endParaRPr/>
          </a:p>
        </p:txBody>
      </p:sp>
      <p:sp>
        <p:nvSpPr>
          <p:cNvPr id="75" name="Google Shape;75;p3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7" name="Google Shape;77;p3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3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" name="Google Shape;8;p30"/>
          <p:cNvGrpSpPr/>
          <p:nvPr/>
        </p:nvGrpSpPr>
        <p:grpSpPr>
          <a:xfrm>
            <a:off x="0" y="0"/>
            <a:ext cx="9144000" cy="546100"/>
            <a:chOff x="0" y="0"/>
            <a:chExt cx="5760" cy="344"/>
          </a:xfrm>
        </p:grpSpPr>
        <p:sp>
          <p:nvSpPr>
            <p:cNvPr id="9" name="Google Shape;9;p30"/>
            <p:cNvSpPr txBox="1"/>
            <p:nvPr/>
          </p:nvSpPr>
          <p:spPr>
            <a:xfrm>
              <a:off x="0" y="0"/>
              <a:ext cx="180" cy="336"/>
            </a:xfrm>
            <a:prstGeom prst="rect">
              <a:avLst/>
            </a:prstGeom>
            <a:gradFill>
              <a:gsLst>
                <a:gs pos="0">
                  <a:schemeClr val="folHlink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0;p30"/>
            <p:cNvSpPr txBox="1"/>
            <p:nvPr/>
          </p:nvSpPr>
          <p:spPr>
            <a:xfrm>
              <a:off x="260" y="85"/>
              <a:ext cx="5500" cy="173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1;p30"/>
            <p:cNvSpPr txBox="1"/>
            <p:nvPr/>
          </p:nvSpPr>
          <p:spPr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30"/>
            <p:cNvSpPr txBox="1"/>
            <p:nvPr/>
          </p:nvSpPr>
          <p:spPr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30"/>
            <p:cNvSpPr txBox="1"/>
            <p:nvPr/>
          </p:nvSpPr>
          <p:spPr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30"/>
            <p:cNvSpPr txBox="1"/>
            <p:nvPr/>
          </p:nvSpPr>
          <p:spPr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30"/>
            <p:cNvSpPr txBox="1"/>
            <p:nvPr/>
          </p:nvSpPr>
          <p:spPr>
            <a:xfrm>
              <a:off x="83" y="86"/>
              <a:ext cx="89" cy="87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30"/>
            <p:cNvSpPr txBox="1"/>
            <p:nvPr/>
          </p:nvSpPr>
          <p:spPr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30"/>
            <p:cNvSpPr txBox="1"/>
            <p:nvPr/>
          </p:nvSpPr>
          <p:spPr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" name="Google Shape;18;p30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30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Char char="■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7084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240"/>
              <a:buFont typeface="Noto Sans Symbols"/>
              <a:buChar char="◻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76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3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475" y="1273224"/>
            <a:ext cx="8923526" cy="4684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Dermis- under epidermis</a:t>
            </a:r>
            <a:endParaRPr dirty="0"/>
          </a:p>
        </p:txBody>
      </p:sp>
      <p:sp>
        <p:nvSpPr>
          <p:cNvPr id="148" name="Google Shape;148;p8"/>
          <p:cNvSpPr txBox="1">
            <a:spLocks noGrp="1"/>
          </p:cNvSpPr>
          <p:nvPr>
            <p:ph type="body" idx="1"/>
          </p:nvPr>
        </p:nvSpPr>
        <p:spPr>
          <a:xfrm>
            <a:off x="381000" y="14478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■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Strong, flexible connective tissue: your “hide”</a:t>
            </a:r>
            <a:endParaRPr/>
          </a:p>
        </p:txBody>
      </p:sp>
      <p:pic>
        <p:nvPicPr>
          <p:cNvPr id="149" name="Google Shape;149;p8"/>
          <p:cNvPicPr preferRelativeResize="0"/>
          <p:nvPr/>
        </p:nvPicPr>
        <p:blipFill rotWithShape="1">
          <a:blip r:embed="rId3">
            <a:alphaModFix/>
          </a:blip>
          <a:srcRect l="10827" t="35478" r="14601" b="18319"/>
          <a:stretch/>
        </p:blipFill>
        <p:spPr>
          <a:xfrm>
            <a:off x="2524850" y="2866575"/>
            <a:ext cx="5581375" cy="345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9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Composition of Dermis</a:t>
            </a:r>
            <a:endParaRPr/>
          </a:p>
        </p:txBody>
      </p:sp>
      <p:sp>
        <p:nvSpPr>
          <p:cNvPr id="155" name="Google Shape;155;p9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SzPts val="2100"/>
              <a:buChar char="■"/>
            </a:pPr>
            <a:r>
              <a:rPr lang="en-US" dirty="0"/>
              <a:t>Cells: fibroblasts, macrophages, mast cells, WBCs</a:t>
            </a:r>
            <a:endParaRPr dirty="0"/>
          </a:p>
          <a:p>
            <a:pPr marL="342900" lvl="0" indent="-20955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SzPts val="2100"/>
              <a:buNone/>
            </a:pPr>
            <a:endParaRPr dirty="0"/>
          </a:p>
          <a:p>
            <a:pPr marL="34290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SzPts val="2100"/>
              <a:buChar char="■"/>
            </a:pPr>
            <a:r>
              <a:rPr lang="en-US" dirty="0"/>
              <a:t>Rich supply of nerves and vessels</a:t>
            </a:r>
          </a:p>
          <a:p>
            <a:pPr marL="34290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SzPts val="2100"/>
              <a:buChar char="■"/>
            </a:pPr>
            <a:endParaRPr lang="en-US" dirty="0"/>
          </a:p>
          <a:p>
            <a:pPr marL="34290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SzPts val="2100"/>
              <a:buChar char="■"/>
            </a:pPr>
            <a:r>
              <a:rPr lang="en-US" dirty="0"/>
              <a:t>Sweat glands</a:t>
            </a:r>
            <a:endParaRPr sz="32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None/>
            </a:pP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Char char="■"/>
            </a:pP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collagen, elastic, reticular fibers</a:t>
            </a:r>
            <a:endParaRPr dirty="0"/>
          </a:p>
          <a:p>
            <a:pPr marL="342900" marR="0" lvl="0" indent="-190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None/>
            </a:pPr>
            <a:endParaRPr sz="32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44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Function of Dermis</a:t>
            </a:r>
            <a:endParaRPr/>
          </a:p>
        </p:txBody>
      </p:sp>
      <p:sp>
        <p:nvSpPr>
          <p:cNvPr id="161" name="Google Shape;161;p44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432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</a:pPr>
            <a:r>
              <a:rPr lang="en-US" dirty="0"/>
              <a:t>Critical role in temperature regulation (the vessels)</a:t>
            </a:r>
            <a:endParaRPr dirty="0"/>
          </a:p>
          <a:p>
            <a:pPr marL="4572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62" name="Google Shape;162;p44"/>
          <p:cNvPicPr preferRelativeResize="0"/>
          <p:nvPr/>
        </p:nvPicPr>
        <p:blipFill rotWithShape="1">
          <a:blip r:embed="rId3">
            <a:alphaModFix/>
          </a:blip>
          <a:srcRect l="8726" t="26484" r="56114" b="11550"/>
          <a:stretch/>
        </p:blipFill>
        <p:spPr>
          <a:xfrm>
            <a:off x="4709875" y="2714175"/>
            <a:ext cx="3214925" cy="4005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0"/>
          <p:cNvSpPr txBox="1">
            <a:spLocks noGrp="1"/>
          </p:cNvSpPr>
          <p:nvPr>
            <p:ph type="title"/>
          </p:nvPr>
        </p:nvSpPr>
        <p:spPr>
          <a:xfrm>
            <a:off x="457200" y="326575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 Layers of Dermis</a:t>
            </a:r>
            <a:endParaRPr/>
          </a:p>
        </p:txBody>
      </p:sp>
      <p:sp>
        <p:nvSpPr>
          <p:cNvPr id="168" name="Google Shape;168;p10"/>
          <p:cNvSpPr txBox="1">
            <a:spLocks noGrp="1"/>
          </p:cNvSpPr>
          <p:nvPr>
            <p:ph type="body" idx="1"/>
          </p:nvPr>
        </p:nvSpPr>
        <p:spPr>
          <a:xfrm>
            <a:off x="457200" y="1698175"/>
            <a:ext cx="8229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marR="0" lvl="1" indent="-2857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20"/>
              <a:buFont typeface="Noto Sans Symbols"/>
              <a:buChar char="◻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Papillary – areolar connective tissue; includes dermal papillae </a:t>
            </a:r>
            <a:endParaRPr/>
          </a:p>
          <a:p>
            <a:pPr marL="742950" marR="0" lvl="1" indent="-16383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920"/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920"/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920"/>
              <a:buFont typeface="Noto Sans Symbols"/>
              <a:buChar char="◻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Reticular – “reticulum” (network) of collagen  and reticular fibers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920"/>
              <a:buFont typeface="Noto Sans Symbols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*bottom layer</a:t>
            </a:r>
            <a:endParaRPr/>
          </a:p>
          <a:p>
            <a:pPr marL="3429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9" name="Google Shape;169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2900" y="3781413"/>
            <a:ext cx="4876800" cy="307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1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11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" name="Google Shape;176;p11" descr="05-01_SkinStructure_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337" y="-76200"/>
            <a:ext cx="8958262" cy="6923087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11"/>
          <p:cNvSpPr txBox="1"/>
          <p:nvPr/>
        </p:nvSpPr>
        <p:spPr>
          <a:xfrm>
            <a:off x="365125" y="212725"/>
            <a:ext cx="1739900" cy="85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C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00CC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r>
              <a:rPr lang="en-US" sz="1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Dermis layers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11"/>
          <p:cNvSpPr txBox="1"/>
          <p:nvPr/>
        </p:nvSpPr>
        <p:spPr>
          <a:xfrm>
            <a:off x="365125" y="3397250"/>
            <a:ext cx="361950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C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00CC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11"/>
          <p:cNvSpPr txBox="1"/>
          <p:nvPr/>
        </p:nvSpPr>
        <p:spPr>
          <a:xfrm>
            <a:off x="7620000" y="1720850"/>
            <a:ext cx="361950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11"/>
          <p:cNvSpPr txBox="1"/>
          <p:nvPr/>
        </p:nvSpPr>
        <p:spPr>
          <a:xfrm>
            <a:off x="6765925" y="146050"/>
            <a:ext cx="193040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r>
              <a:rPr lang="en-US" sz="1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Dermal papillae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2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12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7" name="Google Shape;187;p12" descr="05-04_ThickThinSkn_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28600"/>
            <a:ext cx="9159875" cy="7078662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12"/>
          <p:cNvSpPr txBox="1"/>
          <p:nvPr/>
        </p:nvSpPr>
        <p:spPr>
          <a:xfrm>
            <a:off x="381000" y="115887"/>
            <a:ext cx="752316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Epidermis and dermis of (a) thick skin and (b) thin skin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(which one makes the difference?)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3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Fingerprints, palmprints, footprints</a:t>
            </a:r>
            <a:endParaRPr/>
          </a:p>
        </p:txBody>
      </p:sp>
      <p:pic>
        <p:nvPicPr>
          <p:cNvPr id="194" name="Google Shape;19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8025" y="3603275"/>
            <a:ext cx="2224725" cy="37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13"/>
          <p:cNvPicPr preferRelativeResize="0"/>
          <p:nvPr/>
        </p:nvPicPr>
        <p:blipFill rotWithShape="1">
          <a:blip r:embed="rId4">
            <a:alphaModFix/>
          </a:blip>
          <a:srcRect l="-9070" r="9070"/>
          <a:stretch/>
        </p:blipFill>
        <p:spPr>
          <a:xfrm>
            <a:off x="5829250" y="1371600"/>
            <a:ext cx="2400300" cy="573405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3"/>
          <p:cNvSpPr txBox="1">
            <a:spLocks noGrp="1"/>
          </p:cNvSpPr>
          <p:nvPr>
            <p:ph type="body" idx="1"/>
          </p:nvPr>
        </p:nvSpPr>
        <p:spPr>
          <a:xfrm>
            <a:off x="239450" y="1059525"/>
            <a:ext cx="8447400" cy="53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619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■"/>
            </a:pPr>
            <a:r>
              <a:rPr lang="en-US" sz="23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Dermal papillae lie atop dermal ridges</a:t>
            </a:r>
            <a:endParaRPr sz="23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/>
          </a:p>
          <a:p>
            <a:pPr marL="342900" lvl="0" indent="-36195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■"/>
            </a:pPr>
            <a:r>
              <a:rPr lang="en-US" sz="23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Elevate the overlying epidermis into </a:t>
            </a:r>
            <a:endParaRPr sz="23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23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epidermal ridges</a:t>
            </a:r>
            <a:endParaRPr sz="23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2300"/>
          </a:p>
          <a:p>
            <a:pPr marL="342900" lvl="0" indent="-36195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■"/>
            </a:pPr>
            <a:r>
              <a:rPr lang="en-US" sz="23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 “sweat films” because of sweat pores</a:t>
            </a:r>
            <a:endParaRPr sz="23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937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2300"/>
              <a:buChar char="■"/>
            </a:pPr>
            <a:endParaRPr sz="2300"/>
          </a:p>
          <a:p>
            <a:pPr marL="342900" lvl="0" indent="-36195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■"/>
            </a:pPr>
            <a:r>
              <a:rPr lang="en-US" sz="23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Genetically determined</a:t>
            </a:r>
            <a:endParaRPr sz="3500"/>
          </a:p>
          <a:p>
            <a:pPr marL="342900" lvl="0" indent="-24765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4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Hypodermis</a:t>
            </a:r>
            <a:endParaRPr/>
          </a:p>
        </p:txBody>
      </p:sp>
      <p:sp>
        <p:nvSpPr>
          <p:cNvPr id="202" name="Google Shape;202;p14"/>
          <p:cNvSpPr txBox="1">
            <a:spLocks noGrp="1"/>
          </p:cNvSpPr>
          <p:nvPr>
            <p:ph type="body" idx="1"/>
          </p:nvPr>
        </p:nvSpPr>
        <p:spPr>
          <a:xfrm>
            <a:off x="381000" y="1447800"/>
            <a:ext cx="84582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Char char="■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“Hypodermis” (Gk) = below the skin (subcutaneous)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Char char="■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Also called “superficial fascia”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920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“fascia” (Latin) =band; in anatomy: sheet of connective tissue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Char char="■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Fatty tissue which stores fat and anchors skin (areolar tissue and adipose cells)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Char char="■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Different patterns of accumulation 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400"/>
              <a:buNone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(male/female)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6"/>
          <p:cNvSpPr txBox="1">
            <a:spLocks noGrp="1"/>
          </p:cNvSpPr>
          <p:nvPr>
            <p:ph type="title"/>
          </p:nvPr>
        </p:nvSpPr>
        <p:spPr>
          <a:xfrm>
            <a:off x="457200" y="3048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Skin appendages</a:t>
            </a:r>
            <a:endParaRPr/>
          </a:p>
        </p:txBody>
      </p:sp>
      <p:sp>
        <p:nvSpPr>
          <p:cNvPr id="208" name="Google Shape;208;p16"/>
          <p:cNvSpPr txBox="1">
            <a:spLocks noGrp="1"/>
          </p:cNvSpPr>
          <p:nvPr>
            <p:ph type="body" idx="1"/>
          </p:nvPr>
        </p:nvSpPr>
        <p:spPr>
          <a:xfrm>
            <a:off x="457200" y="1828800"/>
            <a:ext cx="82296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Char char="■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Derived from epidermis but extend into dermis</a:t>
            </a:r>
            <a:endParaRPr/>
          </a:p>
          <a:p>
            <a:pPr marL="342900" lvl="0" indent="-190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None/>
            </a:pPr>
            <a:endParaRPr sz="3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Char char="■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Types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240"/>
              <a:buFont typeface="Noto Sans Symbols"/>
              <a:buChar char="◻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Hair and hair follicles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240"/>
              <a:buFont typeface="Noto Sans Symbols"/>
              <a:buChar char="◻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Sebaceous (oil) glands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240"/>
              <a:buFont typeface="Noto Sans Symbols"/>
              <a:buChar char="◻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Sweat (sudoiferous) glands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240"/>
              <a:buFont typeface="Noto Sans Symbols"/>
              <a:buChar char="◻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Nails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7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17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5" name="Google Shape;215;p17" descr="05-01_SkinStructure_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337" y="-76200"/>
            <a:ext cx="8958262" cy="6923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>
            <a:spLocks noGrp="1"/>
          </p:cNvSpPr>
          <p:nvPr>
            <p:ph type="title"/>
          </p:nvPr>
        </p:nvSpPr>
        <p:spPr>
          <a:xfrm>
            <a:off x="457200" y="239475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Integumentary System</a:t>
            </a:r>
            <a:endParaRPr/>
          </a:p>
        </p:txBody>
      </p:sp>
      <p:sp>
        <p:nvSpPr>
          <p:cNvPr id="101" name="Google Shape;101;p2"/>
          <p:cNvSpPr txBox="1">
            <a:spLocks noGrp="1"/>
          </p:cNvSpPr>
          <p:nvPr>
            <p:ph type="body" idx="1"/>
          </p:nvPr>
        </p:nvSpPr>
        <p:spPr>
          <a:xfrm>
            <a:off x="293925" y="1611075"/>
            <a:ext cx="8229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Char char="■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Also known as skin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Char char="■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Includes nails and hair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Char char="■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Has t</a:t>
            </a:r>
            <a:r>
              <a:rPr lang="en-US"/>
              <a:t>hree </a:t>
            </a: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distinct regions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240"/>
              <a:buFont typeface="Noto Sans Symbols"/>
              <a:buChar char="◻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Epidermis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240"/>
              <a:buFont typeface="Noto Sans Symbols"/>
              <a:buChar char="◻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Dermis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240"/>
              <a:buFont typeface="Noto Sans Symbols"/>
              <a:buChar char="◻"/>
            </a:pPr>
            <a:r>
              <a:rPr lang="en-US"/>
              <a:t>Hypodermis</a:t>
            </a:r>
            <a:endParaRPr/>
          </a:p>
        </p:txBody>
      </p:sp>
      <p:pic>
        <p:nvPicPr>
          <p:cNvPr id="102" name="Google Shape;102;p2" descr="05-04_ThickThinSkn_3"/>
          <p:cNvPicPr preferRelativeResize="0"/>
          <p:nvPr/>
        </p:nvPicPr>
        <p:blipFill rotWithShape="1">
          <a:blip r:embed="rId3">
            <a:alphaModFix/>
          </a:blip>
          <a:srcRect l="1816" t="15289" r="50002" b="17650"/>
          <a:stretch/>
        </p:blipFill>
        <p:spPr>
          <a:xfrm>
            <a:off x="5673512" y="2579925"/>
            <a:ext cx="3633787" cy="390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8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Nails</a:t>
            </a:r>
            <a:endParaRPr/>
          </a:p>
        </p:txBody>
      </p:sp>
      <p:sp>
        <p:nvSpPr>
          <p:cNvPr id="221" name="Google Shape;221;p18"/>
          <p:cNvSpPr txBox="1">
            <a:spLocks noGrp="1"/>
          </p:cNvSpPr>
          <p:nvPr>
            <p:ph type="body" idx="1"/>
          </p:nvPr>
        </p:nvSpPr>
        <p:spPr>
          <a:xfrm>
            <a:off x="381000" y="1752600"/>
            <a:ext cx="8229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Char char="■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Made up of hard keratin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Char char="■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Corresponds to hooves and claws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Char char="■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Grows from nail matrix</a:t>
            </a:r>
            <a:endParaRPr/>
          </a:p>
        </p:txBody>
      </p:sp>
      <p:pic>
        <p:nvPicPr>
          <p:cNvPr id="222" name="Google Shape;222;p18" descr="05-09_NailStructure_1"/>
          <p:cNvPicPr preferRelativeResize="0"/>
          <p:nvPr/>
        </p:nvPicPr>
        <p:blipFill rotWithShape="1">
          <a:blip r:embed="rId3">
            <a:alphaModFix/>
          </a:blip>
          <a:srcRect t="23529" b="25881"/>
          <a:stretch/>
        </p:blipFill>
        <p:spPr>
          <a:xfrm>
            <a:off x="800100" y="3429000"/>
            <a:ext cx="7543800" cy="2947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5"/>
          <p:cNvSpPr txBox="1">
            <a:spLocks noGrp="1"/>
          </p:cNvSpPr>
          <p:nvPr>
            <p:ph type="body" idx="1"/>
          </p:nvPr>
        </p:nvSpPr>
        <p:spPr>
          <a:xfrm>
            <a:off x="193040" y="782320"/>
            <a:ext cx="8229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4287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None/>
            </a:pPr>
            <a:r>
              <a:rPr lang="en-US"/>
              <a:t>HAIR</a:t>
            </a:r>
            <a:endParaRPr lang="en-US" dirty="0"/>
          </a:p>
          <a:p>
            <a:pPr marL="14287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None/>
            </a:pPr>
            <a:endParaRPr lang="en-US" dirty="0"/>
          </a:p>
          <a:p>
            <a:pPr marL="14287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None/>
            </a:pPr>
            <a:r>
              <a:rPr lang="en-US" dirty="0"/>
              <a:t>Composition– hard keratin</a:t>
            </a: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None/>
            </a:pPr>
            <a:endParaRPr dirty="0"/>
          </a:p>
          <a:p>
            <a:pPr marL="457200" lvl="0" indent="-31432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</a:pPr>
            <a:r>
              <a:rPr lang="en-US" dirty="0"/>
              <a:t>Parts</a:t>
            </a:r>
            <a:endParaRPr sz="2400" dirty="0"/>
          </a:p>
          <a:p>
            <a:pPr marL="914400" lvl="1" indent="-32004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◻"/>
            </a:pPr>
            <a:r>
              <a:rPr lang="en-US" dirty="0"/>
              <a:t>Root imbedded in skin</a:t>
            </a:r>
            <a:endParaRPr sz="2240" dirty="0"/>
          </a:p>
          <a:p>
            <a:pPr marL="914400" lvl="1" indent="-32004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◻"/>
            </a:pPr>
            <a:r>
              <a:rPr lang="en-US" dirty="0"/>
              <a:t>Shaft projecting above skin surface</a:t>
            </a:r>
            <a:endParaRPr dirty="0"/>
          </a:p>
          <a:p>
            <a:pPr marL="91440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</a:pPr>
            <a:endParaRPr sz="2400" dirty="0"/>
          </a:p>
          <a:p>
            <a:pPr marL="457200" lvl="0" indent="-31432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</a:pPr>
            <a:r>
              <a:rPr lang="en-US" dirty="0"/>
              <a:t>Three concentric layers</a:t>
            </a:r>
            <a:endParaRPr sz="2400" dirty="0"/>
          </a:p>
          <a:p>
            <a:pPr marL="914400" lvl="1" indent="-32004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◻"/>
            </a:pPr>
            <a:r>
              <a:rPr lang="en-US" dirty="0"/>
              <a:t>Medulla (core)</a:t>
            </a:r>
            <a:endParaRPr sz="2240" dirty="0"/>
          </a:p>
          <a:p>
            <a:pPr marL="914400" lvl="1" indent="-32004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◻"/>
            </a:pPr>
            <a:r>
              <a:rPr lang="en-US" dirty="0"/>
              <a:t>Cortex (surrounds medulla)</a:t>
            </a:r>
            <a:endParaRPr sz="2240" dirty="0"/>
          </a:p>
          <a:p>
            <a:pPr marL="914400" lvl="1" indent="-32004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◻"/>
            </a:pPr>
            <a:r>
              <a:rPr lang="en-US" dirty="0"/>
              <a:t>Cuticle (single layers, overlapping)</a:t>
            </a:r>
            <a:endParaRPr sz="2240" dirty="0"/>
          </a:p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None/>
            </a:pPr>
            <a:endParaRPr dirty="0"/>
          </a:p>
        </p:txBody>
      </p:sp>
      <p:pic>
        <p:nvPicPr>
          <p:cNvPr id="228" name="Google Shape;228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92865" y="335914"/>
            <a:ext cx="2558095" cy="29762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0"/>
          <p:cNvSpPr txBox="1">
            <a:spLocks noGrp="1"/>
          </p:cNvSpPr>
          <p:nvPr>
            <p:ph type="body" idx="1"/>
          </p:nvPr>
        </p:nvSpPr>
        <p:spPr>
          <a:xfrm>
            <a:off x="533400" y="457200"/>
            <a:ext cx="8229600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905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None/>
            </a:pP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Char char="■"/>
            </a:pPr>
            <a:r>
              <a:rPr lang="en-US"/>
              <a:t>Everywhere but palms, soles of feet, nipples and parts of genitalia</a:t>
            </a:r>
            <a:endParaRPr/>
          </a:p>
          <a:p>
            <a:pPr marL="342900" lvl="0" indent="-1905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None/>
            </a:pP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/>
              <a:t>Functions of hair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240"/>
              <a:buChar char="◻"/>
            </a:pPr>
            <a:r>
              <a:rPr lang="en-US"/>
              <a:t>Warmth – less in man than other mammals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240"/>
              <a:buChar char="◻"/>
            </a:pPr>
            <a:r>
              <a:rPr lang="en-US"/>
              <a:t>Sense light touch of the skin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240"/>
              <a:buChar char="◻"/>
            </a:pPr>
            <a:r>
              <a:rPr lang="en-US"/>
              <a:t>Protection – scalp</a:t>
            </a:r>
            <a:endParaRPr/>
          </a:p>
          <a:p>
            <a:pPr marL="742950" lvl="1" indent="-143509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240"/>
              <a:buNone/>
            </a:pP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Char char="■"/>
            </a:pPr>
            <a:r>
              <a:rPr lang="en-US"/>
              <a:t>arrector pili- smooth muscle that raises hair when cold or frightened</a:t>
            </a:r>
            <a:endParaRPr/>
          </a:p>
          <a:p>
            <a:pPr marL="342900" lvl="0" indent="-1905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None/>
            </a:pP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Char char="■"/>
            </a:pPr>
            <a:r>
              <a:rPr lang="en-US"/>
              <a:t>Grows an average of 2mm per week.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2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Sebaceous (oil) glands</a:t>
            </a:r>
            <a:endParaRPr/>
          </a:p>
        </p:txBody>
      </p:sp>
      <p:sp>
        <p:nvSpPr>
          <p:cNvPr id="239" name="Google Shape;239;p22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82296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■"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Entire body except palms and soles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■"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Produce </a:t>
            </a:r>
            <a:r>
              <a:rPr lang="en-US" sz="2800" b="0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sebum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/>
              <a:t>(fatty material and </a:t>
            </a:r>
            <a:r>
              <a:rPr lang="en-US" sz="2800"/>
              <a:t>cellular debris)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■"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Oils and lubricates</a:t>
            </a:r>
            <a:endParaRPr dirty="0"/>
          </a:p>
        </p:txBody>
      </p:sp>
      <p:pic>
        <p:nvPicPr>
          <p:cNvPr id="240" name="Google Shape;240;p22" descr="05-08a_SbaceousSweat_1"/>
          <p:cNvPicPr preferRelativeResize="0"/>
          <p:nvPr/>
        </p:nvPicPr>
        <p:blipFill rotWithShape="1">
          <a:blip r:embed="rId3">
            <a:alphaModFix/>
          </a:blip>
          <a:srcRect t="19999" b="10588"/>
          <a:stretch/>
        </p:blipFill>
        <p:spPr>
          <a:xfrm>
            <a:off x="1524000" y="2819400"/>
            <a:ext cx="7543800" cy="4046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23" descr="05-08b_SbaceousSweat_1"/>
          <p:cNvPicPr preferRelativeResize="0"/>
          <p:nvPr/>
        </p:nvPicPr>
        <p:blipFill rotWithShape="1">
          <a:blip r:embed="rId3">
            <a:alphaModFix/>
          </a:blip>
          <a:srcRect l="11817" t="18823" r="15454" b="12938"/>
          <a:stretch/>
        </p:blipFill>
        <p:spPr>
          <a:xfrm>
            <a:off x="3733800" y="259080"/>
            <a:ext cx="5487987" cy="3978275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23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Sweat glands</a:t>
            </a:r>
            <a:endParaRPr/>
          </a:p>
        </p:txBody>
      </p:sp>
      <p:sp>
        <p:nvSpPr>
          <p:cNvPr id="247" name="Google Shape;247;p23"/>
          <p:cNvSpPr txBox="1">
            <a:spLocks noGrp="1"/>
          </p:cNvSpPr>
          <p:nvPr>
            <p:ph type="body" idx="1"/>
          </p:nvPr>
        </p:nvSpPr>
        <p:spPr>
          <a:xfrm>
            <a:off x="0" y="4152900"/>
            <a:ext cx="8148320" cy="55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■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Entire skin surface except nipples and part of external genitalia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■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Prevent overheating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■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500 cc to 12 l/day! (is mostly water) 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■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Humans are the only mammals to have them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■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Produced in response to stress as well as heat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4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Types of sweat glands</a:t>
            </a:r>
            <a:endParaRPr/>
          </a:p>
        </p:txBody>
      </p:sp>
      <p:sp>
        <p:nvSpPr>
          <p:cNvPr id="253" name="Google Shape;253;p24"/>
          <p:cNvSpPr txBox="1">
            <a:spLocks noGrp="1"/>
          </p:cNvSpPr>
          <p:nvPr>
            <p:ph type="body" idx="1"/>
          </p:nvPr>
        </p:nvSpPr>
        <p:spPr>
          <a:xfrm>
            <a:off x="152400" y="1600200"/>
            <a:ext cx="86106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■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Eccrine or merocrine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920"/>
              <a:buFont typeface="Noto Sans Symbols"/>
              <a:buChar char="◻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numerous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920"/>
              <a:buFont typeface="Noto Sans Symbols"/>
              <a:buChar char="◻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True sweat:  99% water, some salts, traces of waste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920"/>
              <a:buFont typeface="Noto Sans Symbols"/>
              <a:buChar char="◻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Open through pores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■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Apocrine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920"/>
              <a:buFont typeface="Noto Sans Symbols"/>
              <a:buChar char="◻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Axillary, anal and genital areas only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920"/>
              <a:buFont typeface="Noto Sans Symbols"/>
              <a:buChar char="◻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Ducts open into hair follices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920"/>
              <a:buFont typeface="Noto Sans Symbols"/>
              <a:buChar char="◻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organic molecules in it decompose with time - odor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■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Modified apocrine glands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920"/>
              <a:buFont typeface="Noto Sans Symbols"/>
              <a:buChar char="◻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Ceruminous – secrete earwax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920"/>
              <a:buFont typeface="Noto Sans Symbols"/>
              <a:buChar char="◻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Mammary – secrete milk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5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Disorders of the integumentary system</a:t>
            </a:r>
            <a:endParaRPr/>
          </a:p>
        </p:txBody>
      </p:sp>
      <p:sp>
        <p:nvSpPr>
          <p:cNvPr id="259" name="Google Shape;259;p25"/>
          <p:cNvSpPr txBox="1">
            <a:spLocks noGrp="1"/>
          </p:cNvSpPr>
          <p:nvPr>
            <p:ph type="body" idx="1"/>
          </p:nvPr>
        </p:nvSpPr>
        <p:spPr>
          <a:xfrm>
            <a:off x="457200" y="1447800"/>
            <a:ext cx="8686800" cy="51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Char char="■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Burns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240"/>
              <a:buFont typeface="Noto Sans Symbols"/>
              <a:buChar char="◻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Threat to life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■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Catastrophic  loss of body fluids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■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Dehydration and fatal circulatory shock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■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Infection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240"/>
              <a:buFont typeface="Noto Sans Symbols"/>
              <a:buChar char="◻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Types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■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First degree – epidermis: redness (e.g. sunburn)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■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Second degree – epidermis and upper dermis: blister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■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Third degree  - full thickness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Char char="■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Infections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Char char="■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Skin cancer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6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Burns</a:t>
            </a:r>
            <a:endParaRPr/>
          </a:p>
        </p:txBody>
      </p:sp>
      <p:pic>
        <p:nvPicPr>
          <p:cNvPr id="265" name="Google Shape;265;p26" descr="05-10bcd_Burns_1"/>
          <p:cNvPicPr preferRelativeResize="0"/>
          <p:nvPr/>
        </p:nvPicPr>
        <p:blipFill rotWithShape="1">
          <a:blip r:embed="rId3">
            <a:alphaModFix/>
          </a:blip>
          <a:srcRect t="10000" b="7272"/>
          <a:stretch/>
        </p:blipFill>
        <p:spPr>
          <a:xfrm>
            <a:off x="3162300" y="641350"/>
            <a:ext cx="5829300" cy="6238875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26"/>
          <p:cNvSpPr txBox="1"/>
          <p:nvPr/>
        </p:nvSpPr>
        <p:spPr>
          <a:xfrm>
            <a:off x="2498725" y="1560512"/>
            <a:ext cx="1889125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First-degree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(epidermis only; redness)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26"/>
          <p:cNvSpPr txBox="1"/>
          <p:nvPr/>
        </p:nvSpPr>
        <p:spPr>
          <a:xfrm>
            <a:off x="2498725" y="3313112"/>
            <a:ext cx="1746250" cy="731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Second-degree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(epidermis and dermis,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with blistering)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26"/>
          <p:cNvSpPr txBox="1"/>
          <p:nvPr/>
        </p:nvSpPr>
        <p:spPr>
          <a:xfrm>
            <a:off x="2514600" y="5257800"/>
            <a:ext cx="214947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Third-degree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(full thickness, destroying epidermis, dermis, often part of hypodermis)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7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Critical burns</a:t>
            </a:r>
            <a:endParaRPr/>
          </a:p>
        </p:txBody>
      </p:sp>
      <p:sp>
        <p:nvSpPr>
          <p:cNvPr id="274" name="Google Shape;274;p27"/>
          <p:cNvSpPr txBox="1">
            <a:spLocks noGrp="1"/>
          </p:cNvSpPr>
          <p:nvPr>
            <p:ph type="body" idx="1"/>
          </p:nvPr>
        </p:nvSpPr>
        <p:spPr>
          <a:xfrm>
            <a:off x="381000" y="1905000"/>
            <a:ext cx="3276600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■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Over 10% of the body has third-degree burns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■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25 % of the body has second-degree burns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■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Third-degree burns on face, hands, or feet</a:t>
            </a:r>
            <a:endParaRPr/>
          </a:p>
        </p:txBody>
      </p:sp>
      <p:pic>
        <p:nvPicPr>
          <p:cNvPr id="275" name="Google Shape;275;p27" descr="05-10a_Burns_1"/>
          <p:cNvPicPr preferRelativeResize="0"/>
          <p:nvPr/>
        </p:nvPicPr>
        <p:blipFill rotWithShape="1">
          <a:blip r:embed="rId3">
            <a:alphaModFix/>
          </a:blip>
          <a:srcRect l="14117" t="10000" r="10588" b="13636"/>
          <a:stretch/>
        </p:blipFill>
        <p:spPr>
          <a:xfrm>
            <a:off x="4602162" y="906462"/>
            <a:ext cx="4389437" cy="5761037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27"/>
          <p:cNvSpPr txBox="1"/>
          <p:nvPr/>
        </p:nvSpPr>
        <p:spPr>
          <a:xfrm>
            <a:off x="5187950" y="700087"/>
            <a:ext cx="258445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Estimate by “rule of 9’s”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8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Tumors of the skin</a:t>
            </a:r>
            <a:endParaRPr/>
          </a:p>
        </p:txBody>
      </p:sp>
      <p:sp>
        <p:nvSpPr>
          <p:cNvPr id="282" name="Google Shape;282;p28"/>
          <p:cNvSpPr txBox="1">
            <a:spLocks noGrp="1"/>
          </p:cNvSpPr>
          <p:nvPr>
            <p:ph type="body" idx="1"/>
          </p:nvPr>
        </p:nvSpPr>
        <p:spPr>
          <a:xfrm>
            <a:off x="381000" y="1143000"/>
            <a:ext cx="8229600" cy="57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Char char="■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Benign, e.g. warts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Char char="■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Cancer – associated with UV exposure (also skin aging)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240"/>
              <a:buFont typeface="Noto Sans Symbols"/>
              <a:buChar char="◻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Aktinic keratosis - premalignant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240"/>
              <a:buFont typeface="Noto Sans Symbols"/>
              <a:buChar char="◻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Basal cell - cells of stratum basale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240"/>
              <a:buFont typeface="Noto Sans Symbols"/>
              <a:buChar char="◻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Squamous cell - keratinocytes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240"/>
              <a:buFont typeface="Noto Sans Symbols"/>
              <a:buChar char="◻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Melanoma – melanocytes: most dangerous; recognition: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■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- </a:t>
            </a: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symmetry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■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 - </a:t>
            </a: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order irregularity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■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 - </a:t>
            </a: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olors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■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 - </a:t>
            </a: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iameter larger than 6 mm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>
            <a:spLocks noGrp="1"/>
          </p:cNvSpPr>
          <p:nvPr>
            <p:ph type="title"/>
          </p:nvPr>
        </p:nvSpPr>
        <p:spPr>
          <a:xfrm>
            <a:off x="2413050" y="558800"/>
            <a:ext cx="4317900" cy="10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Functions of skin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08" name="Google Shape;108;p3"/>
          <p:cNvSpPr/>
          <p:nvPr/>
        </p:nvSpPr>
        <p:spPr>
          <a:xfrm>
            <a:off x="631375" y="1981200"/>
            <a:ext cx="7641900" cy="4412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3"/>
          <p:cNvSpPr txBox="1">
            <a:spLocks noGrp="1"/>
          </p:cNvSpPr>
          <p:nvPr>
            <p:ph type="body" idx="1"/>
          </p:nvPr>
        </p:nvSpPr>
        <p:spPr>
          <a:xfrm>
            <a:off x="631375" y="1981200"/>
            <a:ext cx="8229600" cy="47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Noto Sans Symbols"/>
              <a:buChar char="■"/>
            </a:pPr>
            <a:r>
              <a:rPr lang="en-US" sz="2800" b="0" i="0" u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Protect</a:t>
            </a:r>
            <a:r>
              <a:rPr lang="en-US" sz="2800" dirty="0">
                <a:solidFill>
                  <a:schemeClr val="dk2"/>
                </a:solidFill>
              </a:rPr>
              <a:t>s</a:t>
            </a:r>
            <a:endParaRPr dirty="0">
              <a:solidFill>
                <a:schemeClr val="dk2"/>
              </a:solidFill>
            </a:endParaRPr>
          </a:p>
          <a:p>
            <a:pPr marL="74295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920"/>
              <a:buFont typeface="Noto Sans Symbols"/>
              <a:buChar char="◻"/>
            </a:pPr>
            <a:r>
              <a:rPr lang="en-US" sz="2400" b="0" i="0" u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Cushions and insulates and is waterproof</a:t>
            </a:r>
            <a:endParaRPr dirty="0">
              <a:solidFill>
                <a:schemeClr val="dk2"/>
              </a:solidFill>
            </a:endParaRPr>
          </a:p>
          <a:p>
            <a:pPr marL="74295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920"/>
              <a:buFont typeface="Noto Sans Symbols"/>
              <a:buChar char="◻"/>
            </a:pPr>
            <a:r>
              <a:rPr lang="en-US" sz="2400" b="0" i="0" u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Protects from chemicals, heat, cold, bacteria</a:t>
            </a:r>
            <a:endParaRPr dirty="0">
              <a:solidFill>
                <a:schemeClr val="dk2"/>
              </a:solidFill>
            </a:endParaRPr>
          </a:p>
          <a:p>
            <a:pPr marL="74295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920"/>
              <a:buFont typeface="Noto Sans Symbols"/>
              <a:buChar char="◻"/>
            </a:pPr>
            <a:r>
              <a:rPr lang="en-US" sz="2400" b="0" i="0" u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Screens UV</a:t>
            </a:r>
            <a:endParaRPr sz="2400" dirty="0">
              <a:solidFill>
                <a:schemeClr val="dk2"/>
              </a:solidFill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Noto Sans Symbols"/>
              <a:buChar char="■"/>
            </a:pPr>
            <a:r>
              <a:rPr lang="en-US" sz="2800" b="0" i="0" u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Synthesizes vitamin D with UV</a:t>
            </a:r>
            <a:endParaRPr dirty="0">
              <a:solidFill>
                <a:schemeClr val="dk2"/>
              </a:solidFill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Noto Sans Symbols"/>
              <a:buChar char="■"/>
            </a:pPr>
            <a:r>
              <a:rPr lang="en-US" sz="2800" b="0" i="0" u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Regulates body heat</a:t>
            </a:r>
            <a:endParaRPr dirty="0">
              <a:solidFill>
                <a:schemeClr val="dk2"/>
              </a:solidFill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Noto Sans Symbols"/>
              <a:buChar char="■"/>
            </a:pPr>
            <a:r>
              <a:rPr lang="en-US" sz="2800" b="0" i="0" u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Prevents unnecessary water loss</a:t>
            </a:r>
            <a:endParaRPr dirty="0">
              <a:solidFill>
                <a:schemeClr val="dk2"/>
              </a:solidFill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Noto Sans Symbols"/>
              <a:buChar char="■"/>
            </a:pPr>
            <a:r>
              <a:rPr lang="en-US" sz="2800" b="0" i="0" u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Sensory reception (nerve endings)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Noto Sans Symbols"/>
              <a:buChar char="■"/>
            </a:pPr>
            <a:r>
              <a:rPr lang="en-US" sz="2800">
                <a:solidFill>
                  <a:schemeClr val="dk2"/>
                </a:solidFill>
              </a:rPr>
              <a:t>Excrete waste</a:t>
            </a:r>
            <a:endParaRPr dirty="0">
              <a:solidFill>
                <a:schemeClr val="dk2"/>
              </a:solidFill>
            </a:endParaRPr>
          </a:p>
          <a:p>
            <a:pPr marL="342900" lvl="0" indent="-2095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100"/>
              <a:buNone/>
            </a:pPr>
            <a:endParaRPr sz="2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9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29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9" name="Google Shape;289;p29" descr="05-11_SkinCancer_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98450"/>
            <a:ext cx="9359900" cy="7232650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29"/>
          <p:cNvSpPr txBox="1"/>
          <p:nvPr/>
        </p:nvSpPr>
        <p:spPr>
          <a:xfrm>
            <a:off x="1295400" y="5957887"/>
            <a:ext cx="227965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Basal cell carcinoma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29"/>
          <p:cNvSpPr txBox="1"/>
          <p:nvPr/>
        </p:nvSpPr>
        <p:spPr>
          <a:xfrm>
            <a:off x="5562600" y="3138487"/>
            <a:ext cx="280035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Sqaumous cell carcinoma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29"/>
          <p:cNvSpPr txBox="1"/>
          <p:nvPr/>
        </p:nvSpPr>
        <p:spPr>
          <a:xfrm>
            <a:off x="5622925" y="5980112"/>
            <a:ext cx="131445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Melanoma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29"/>
          <p:cNvSpPr txBox="1"/>
          <p:nvPr/>
        </p:nvSpPr>
        <p:spPr>
          <a:xfrm>
            <a:off x="3117850" y="-107950"/>
            <a:ext cx="2673350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Skin Cancer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Epidermis- upper layer of skin</a:t>
            </a:r>
            <a:endParaRPr/>
          </a:p>
        </p:txBody>
      </p:sp>
      <p:sp>
        <p:nvSpPr>
          <p:cNvPr id="115" name="Google Shape;115;p4"/>
          <p:cNvSpPr txBox="1">
            <a:spLocks noGrp="1"/>
          </p:cNvSpPr>
          <p:nvPr>
            <p:ph type="body" idx="1"/>
          </p:nvPr>
        </p:nvSpPr>
        <p:spPr>
          <a:xfrm>
            <a:off x="381000" y="990600"/>
            <a:ext cx="8458200" cy="59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4"/>
          <p:cNvSpPr txBox="1"/>
          <p:nvPr/>
        </p:nvSpPr>
        <p:spPr>
          <a:xfrm>
            <a:off x="2508250" y="6284912"/>
            <a:ext cx="274955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(see figure on next  slide)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7" name="Google Shape;11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830262"/>
            <a:ext cx="8763000" cy="5434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Types of cells in epidermis</a:t>
            </a:r>
            <a:endParaRPr/>
          </a:p>
        </p:txBody>
      </p:sp>
      <p:sp>
        <p:nvSpPr>
          <p:cNvPr id="123" name="Google Shape;123;p5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82296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marR="0" lvl="1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Char char="◻"/>
            </a:pPr>
            <a:r>
              <a:rPr lang="en-US"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Keratinocytes – deepest, produce keratin (tough fibrous protein)</a:t>
            </a:r>
            <a:endParaRPr sz="3100"/>
          </a:p>
          <a:p>
            <a:pPr marL="742950" marR="0" lvl="1" indent="-184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</a:pPr>
            <a:endParaRPr sz="2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184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</a:pPr>
            <a:endParaRPr sz="2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Char char="◻"/>
            </a:pPr>
            <a:r>
              <a:rPr lang="en-US"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Melanocytes -  make dark skin pigment melanin </a:t>
            </a:r>
            <a:endParaRPr sz="3100"/>
          </a:p>
          <a:p>
            <a:pPr marL="742950" marR="0" lvl="1" indent="-184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</a:pPr>
            <a:endParaRPr sz="2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184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</a:pPr>
            <a:endParaRPr sz="2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Char char="◻"/>
            </a:pPr>
            <a:r>
              <a:rPr lang="en-US"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Merkel cells – associated with sensory nerve endings </a:t>
            </a:r>
            <a:endParaRPr sz="3100"/>
          </a:p>
          <a:p>
            <a:pPr marL="742950" marR="0" lvl="1" indent="-184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</a:pPr>
            <a:endParaRPr sz="2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184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</a:pPr>
            <a:endParaRPr sz="2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Char char="◻"/>
            </a:pPr>
            <a:r>
              <a:rPr lang="en-US"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Langerhans cells – macrophage-like dendritic cells</a:t>
            </a:r>
            <a:endParaRPr sz="3100"/>
          </a:p>
          <a:p>
            <a:pPr marL="342900" marR="0" lvl="0" indent="-2476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None/>
            </a:pPr>
            <a:endParaRPr sz="2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Layers of the epidermis (deep to superficial)</a:t>
            </a:r>
            <a:endParaRPr/>
          </a:p>
        </p:txBody>
      </p:sp>
      <p:sp>
        <p:nvSpPr>
          <p:cNvPr id="129" name="Google Shape;129;p6"/>
          <p:cNvSpPr txBox="1">
            <a:spLocks noGrp="1"/>
          </p:cNvSpPr>
          <p:nvPr>
            <p:ph type="body" idx="1"/>
          </p:nvPr>
        </p:nvSpPr>
        <p:spPr>
          <a:xfrm>
            <a:off x="261250" y="1023250"/>
            <a:ext cx="8229600" cy="54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marR="0" lvl="1" indent="-184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Char char="◻"/>
            </a:pPr>
            <a:r>
              <a:rPr lang="en-US"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Stratum basale or germinativum – single row of cells attached to dermis; youngest cells; contains melanocytes</a:t>
            </a:r>
            <a:endParaRPr sz="3100"/>
          </a:p>
          <a:p>
            <a:pPr marL="742950" marR="0" lvl="1" indent="-184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</a:pPr>
            <a:endParaRPr sz="2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184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</a:pPr>
            <a:endParaRPr sz="2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Char char="◻"/>
            </a:pPr>
            <a:r>
              <a:rPr lang="en-US"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Stratum spinosum – resists tension</a:t>
            </a:r>
            <a:endParaRPr sz="3100"/>
          </a:p>
          <a:p>
            <a:pPr marL="742950" marR="0" lvl="1" indent="-184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</a:pPr>
            <a:endParaRPr sz="2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184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</a:pPr>
            <a:endParaRPr sz="2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Char char="◻"/>
            </a:pPr>
            <a:r>
              <a:rPr lang="en-US"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Stratum granulosum – layers of flattened keratinocytes producing keratin (hair and nails made of it also)</a:t>
            </a:r>
            <a:endParaRPr sz="3100"/>
          </a:p>
          <a:p>
            <a:pPr marL="742950" marR="0" lvl="1" indent="-184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</a:pPr>
            <a:endParaRPr sz="2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Char char="◻"/>
            </a:pPr>
            <a:r>
              <a:rPr lang="en-US"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Stratum lucidum (only on palms and soles)</a:t>
            </a:r>
            <a:endParaRPr sz="3100"/>
          </a:p>
          <a:p>
            <a:pPr marL="742950" marR="0" lvl="1" indent="-184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</a:pPr>
            <a:endParaRPr sz="2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Char char="◻"/>
            </a:pPr>
            <a:r>
              <a:rPr lang="en-US"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Stratum corneum – horny layer (cells dead, many  layers thick)</a:t>
            </a:r>
            <a:endParaRPr sz="3100"/>
          </a:p>
          <a:p>
            <a:pPr marL="342900" marR="0" lvl="0" indent="-2476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None/>
            </a:pPr>
            <a:endParaRPr sz="2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"/>
          <p:cNvSpPr txBox="1">
            <a:spLocks noGrp="1"/>
          </p:cNvSpPr>
          <p:nvPr>
            <p:ph type="title"/>
          </p:nvPr>
        </p:nvSpPr>
        <p:spPr>
          <a:xfrm>
            <a:off x="381000" y="228600"/>
            <a:ext cx="8229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Epithelium: layers (on left) and cell types (on right)</a:t>
            </a:r>
            <a:endParaRPr/>
          </a:p>
        </p:txBody>
      </p:sp>
      <p:sp>
        <p:nvSpPr>
          <p:cNvPr id="135" name="Google Shape;135;p7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Google Shape;136;p7" descr="05-03_EpidermlCells_1"/>
          <p:cNvPicPr preferRelativeResize="0"/>
          <p:nvPr/>
        </p:nvPicPr>
        <p:blipFill rotWithShape="1">
          <a:blip r:embed="rId3">
            <a:alphaModFix/>
          </a:blip>
          <a:srcRect l="1818" t="12940" b="5881"/>
          <a:stretch/>
        </p:blipFill>
        <p:spPr>
          <a:xfrm>
            <a:off x="23812" y="800100"/>
            <a:ext cx="9477375" cy="605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A4F76B3-2BFF-418A-8D3F-12FE449AB7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541" y="447648"/>
            <a:ext cx="7257836" cy="573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651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5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Skin color</a:t>
            </a:r>
            <a:endParaRPr/>
          </a:p>
        </p:txBody>
      </p:sp>
      <p:sp>
        <p:nvSpPr>
          <p:cNvPr id="142" name="Google Shape;142;p15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Char char="■"/>
            </a:pP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Three skin pigments</a:t>
            </a:r>
            <a:endParaRPr dirty="0"/>
          </a:p>
          <a:p>
            <a:pPr marL="74295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240"/>
              <a:buFont typeface="Noto Sans Symbols"/>
              <a:buChar char="◻"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Melanin: the most important, gives color to hair skin </a:t>
            </a: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eyes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240"/>
              <a:buFont typeface="Noto Sans Symbols"/>
              <a:buChar char="◻"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Carotene: from carrots and yellow vegies</a:t>
            </a:r>
            <a:endParaRPr dirty="0"/>
          </a:p>
          <a:p>
            <a:pPr marL="74295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240"/>
              <a:buFont typeface="Noto Sans Symbols"/>
              <a:buChar char="◻"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Hemoglobin: the pink of light skin</a:t>
            </a:r>
            <a:endParaRPr dirty="0"/>
          </a:p>
          <a:p>
            <a:pPr marL="742950" lvl="1" indent="-143509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240"/>
              <a:buFont typeface="Noto Sans Symbols"/>
              <a:buNone/>
            </a:pPr>
            <a:endParaRPr sz="2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lvl="1" indent="-143509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240"/>
              <a:buFont typeface="Noto Sans Symbols"/>
              <a:buNone/>
            </a:pPr>
            <a:endParaRPr sz="2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Char char="■"/>
            </a:pP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Melanin in granules passes from melanocytes (same  number in all races) to keratinocytes in stratum </a:t>
            </a:r>
            <a:r>
              <a:rPr lang="en-US" sz="3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basale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1">
      <a:dk1>
        <a:srgbClr val="000000"/>
      </a:dk1>
      <a:lt1>
        <a:srgbClr val="FFFFFF"/>
      </a:lt1>
      <a:dk2>
        <a:srgbClr val="000000"/>
      </a:dk2>
      <a:lt2>
        <a:srgbClr val="779F92"/>
      </a:lt2>
      <a:accent1>
        <a:srgbClr val="33CCCC"/>
      </a:accent1>
      <a:accent2>
        <a:srgbClr val="9DC2D7"/>
      </a:accent2>
      <a:accent3>
        <a:srgbClr val="FFFFFF"/>
      </a:accent3>
      <a:accent4>
        <a:srgbClr val="000000"/>
      </a:accent4>
      <a:accent5>
        <a:srgbClr val="ADE2E2"/>
      </a:accent5>
      <a:accent6>
        <a:srgbClr val="8EB0C3"/>
      </a:accent6>
      <a:hlink>
        <a:srgbClr val="006666"/>
      </a:hlink>
      <a:folHlink>
        <a:srgbClr val="CCCC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3224</TotalTime>
  <Words>888</Words>
  <Application>Microsoft Office PowerPoint</Application>
  <PresentationFormat>On-screen Show (4:3)</PresentationFormat>
  <Paragraphs>189</Paragraphs>
  <Slides>30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Arial Black</vt:lpstr>
      <vt:lpstr>Noto Sans Symbols</vt:lpstr>
      <vt:lpstr>Pixel</vt:lpstr>
      <vt:lpstr>PowerPoint Presentation</vt:lpstr>
      <vt:lpstr>The Integumentary System</vt:lpstr>
      <vt:lpstr>Functions of skin</vt:lpstr>
      <vt:lpstr>Epidermis- upper layer of skin</vt:lpstr>
      <vt:lpstr>Types of cells in epidermis</vt:lpstr>
      <vt:lpstr>Layers of the epidermis (deep to superficial)</vt:lpstr>
      <vt:lpstr>Epithelium: layers (on left) and cell types (on right)</vt:lpstr>
      <vt:lpstr>PowerPoint Presentation</vt:lpstr>
      <vt:lpstr>Skin color</vt:lpstr>
      <vt:lpstr>Dermis- under epidermis</vt:lpstr>
      <vt:lpstr>Composition of Dermis</vt:lpstr>
      <vt:lpstr>Function of Dermis</vt:lpstr>
      <vt:lpstr>2 Layers of Dermis</vt:lpstr>
      <vt:lpstr>PowerPoint Presentation</vt:lpstr>
      <vt:lpstr>PowerPoint Presentation</vt:lpstr>
      <vt:lpstr>Fingerprints, palmprints, footprints</vt:lpstr>
      <vt:lpstr>Hypodermis</vt:lpstr>
      <vt:lpstr>Skin appendages</vt:lpstr>
      <vt:lpstr>PowerPoint Presentation</vt:lpstr>
      <vt:lpstr>Nails</vt:lpstr>
      <vt:lpstr>PowerPoint Presentation</vt:lpstr>
      <vt:lpstr>PowerPoint Presentation</vt:lpstr>
      <vt:lpstr>Sebaceous (oil) glands</vt:lpstr>
      <vt:lpstr>Sweat glands</vt:lpstr>
      <vt:lpstr>Types of sweat glands</vt:lpstr>
      <vt:lpstr>Disorders of the integumentary system</vt:lpstr>
      <vt:lpstr>Burns</vt:lpstr>
      <vt:lpstr>Critical burns</vt:lpstr>
      <vt:lpstr>Tumors of the skin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Kathryn Watson</dc:creator>
  <cp:lastModifiedBy>Rebecca Merritt</cp:lastModifiedBy>
  <cp:revision>9</cp:revision>
  <dcterms:created xsi:type="dcterms:W3CDTF">2007-02-17T19:04:25Z</dcterms:created>
  <dcterms:modified xsi:type="dcterms:W3CDTF">2024-02-08T18:12:50Z</dcterms:modified>
</cp:coreProperties>
</file>