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8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64" r:id="rId19"/>
    <p:sldId id="265" r:id="rId20"/>
    <p:sldId id="266" r:id="rId21"/>
    <p:sldId id="267" r:id="rId22"/>
    <p:sldId id="271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j86f2MkUD8rxxVVgysB+8W/5d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90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339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37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2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447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66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9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9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9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9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9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8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4384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0" y="0"/>
            <a:ext cx="1371600" cy="68580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43000" y="2362200"/>
            <a:ext cx="6858000" cy="169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br>
              <a:rPr lang="en-US" sz="4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Nervous System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2057400" y="3124200"/>
            <a:ext cx="5105400" cy="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8" name="Google Shape;88;p1"/>
          <p:cNvSpPr txBox="1"/>
          <p:nvPr/>
        </p:nvSpPr>
        <p:spPr>
          <a:xfrm>
            <a:off x="838200" y="76200"/>
            <a:ext cx="152400" cy="10668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"/>
          <p:cNvCxnSpPr/>
          <p:nvPr/>
        </p:nvCxnSpPr>
        <p:spPr>
          <a:xfrm>
            <a:off x="914400" y="609600"/>
            <a:ext cx="7239000" cy="0"/>
          </a:xfrm>
          <a:prstGeom prst="straightConnector1">
            <a:avLst/>
          </a:prstGeom>
          <a:noFill/>
          <a:ln w="127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0063F2C-B2C8-405F-9978-0A304442A9D3}"/>
              </a:ext>
            </a:extLst>
          </p:cNvPr>
          <p:cNvSpPr/>
          <p:nvPr/>
        </p:nvSpPr>
        <p:spPr>
          <a:xfrm>
            <a:off x="4131815" y="3275112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0995457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/>
        </p:nvSpPr>
        <p:spPr>
          <a:xfrm>
            <a:off x="152400" y="24765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Multipolar Neuron Anatomy (most common)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7.9b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4" name="Google Shape;224;p13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5" name="Google Shape;225;p13"/>
          <p:cNvSpPr txBox="1"/>
          <p:nvPr/>
        </p:nvSpPr>
        <p:spPr>
          <a:xfrm>
            <a:off x="207962" y="1828800"/>
            <a:ext cx="3124200" cy="336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Cell body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nucleolus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Metabolic center of cell</a:t>
            </a:r>
            <a:endParaRPr/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 b="2922"/>
          <a:stretch/>
        </p:blipFill>
        <p:spPr>
          <a:xfrm>
            <a:off x="3917950" y="1143000"/>
            <a:ext cx="501808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7620000" y="5973762"/>
            <a:ext cx="1028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7.4a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7.10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Google Shape;235;p14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6" name="Google Shape;236;p14"/>
          <p:cNvSpPr txBox="1"/>
          <p:nvPr/>
        </p:nvSpPr>
        <p:spPr>
          <a:xfrm>
            <a:off x="381000" y="1495425"/>
            <a:ext cx="3505200" cy="423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Dendrites – short processes that conduct impulses toward the cell body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Axons –long processes that  conduct impulses away from the cell body (usually only 1!)</a:t>
            </a:r>
            <a:endParaRPr dirty="0"/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 b="2922"/>
          <a:stretch/>
        </p:blipFill>
        <p:spPr>
          <a:xfrm>
            <a:off x="3917950" y="1143000"/>
            <a:ext cx="501808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>
            <a:off x="7620000" y="5973762"/>
            <a:ext cx="1028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7.4a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79387" y="315912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Multipolar Neuron Anatomy (Continued)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/>
        </p:nvSpPr>
        <p:spPr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Axons 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7.11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8" name="Google Shape;248;p15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9" name="Google Shape;249;p15"/>
          <p:cNvSpPr txBox="1"/>
          <p:nvPr/>
        </p:nvSpPr>
        <p:spPr>
          <a:xfrm>
            <a:off x="381000" y="1752600"/>
            <a:ext cx="8245475" cy="548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Myelin Sheath- covering around axon.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Nodes of Ranvier- gaps in myelin sheath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Axonal terminals- end of axon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 contain vesicles with neurotransmitters 	- separated from the next neuron by a gap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Multiple Scleroses the myelin sheath is destroyed.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myelin sheath hardens to a tissue called the scleroses.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considered an autoimmune disease.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MS appear to affect the muscles?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/>
        </p:nvSpPr>
        <p:spPr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Functional Classification of Neurons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7.14a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0" name="Google Shape;270;p18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1" name="Google Shape;271;p18"/>
          <p:cNvSpPr txBox="1"/>
          <p:nvPr/>
        </p:nvSpPr>
        <p:spPr>
          <a:xfrm>
            <a:off x="381000" y="1828800"/>
            <a:ext cx="8245475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Sensory (afferent) neurons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impulses from the sensory receptors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Proprioceptors – detect stretch or tension</a:t>
            </a:r>
            <a:endParaRPr/>
          </a:p>
          <a:p>
            <a:pPr marL="687387" marR="0" lvl="1" indent="-23018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Psuedounipolar </a:t>
            </a:r>
            <a:endParaRPr/>
          </a:p>
        </p:txBody>
      </p:sp>
      <p:pic>
        <p:nvPicPr>
          <p:cNvPr id="272" name="Google Shape;2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500" y="4173625"/>
            <a:ext cx="4023324" cy="22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265200" y="152400"/>
            <a:ext cx="861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Classification of Neurons (Cont.)</a:t>
            </a:r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body" idx="1"/>
          </p:nvPr>
        </p:nvSpPr>
        <p:spPr>
          <a:xfrm>
            <a:off x="137175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Motor (efferent) neurons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impulses from the central nervous system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Multipolar (most common type)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621" y="3611875"/>
            <a:ext cx="4838526" cy="31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-153525" y="286050"/>
            <a:ext cx="8979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Functional Classification of Neurons</a:t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7.14b</a:t>
            </a:r>
            <a:endParaRPr/>
          </a:p>
        </p:txBody>
      </p:sp>
      <p:sp>
        <p:nvSpPr>
          <p:cNvPr id="286" name="Google Shape;286;p20"/>
          <p:cNvSpPr txBox="1"/>
          <p:nvPr/>
        </p:nvSpPr>
        <p:spPr>
          <a:xfrm>
            <a:off x="304800" y="6461125"/>
            <a:ext cx="417195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20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9" name="Google Shape;289;p20"/>
          <p:cNvSpPr txBox="1"/>
          <p:nvPr/>
        </p:nvSpPr>
        <p:spPr>
          <a:xfrm>
            <a:off x="320100" y="1091263"/>
            <a:ext cx="85038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Interneurons (association neurons)</a:t>
            </a:r>
            <a:endParaRPr sz="3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>
              <a:solidFill>
                <a:schemeClr val="dk1"/>
              </a:solidFill>
            </a:endParaRPr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2800"/>
              <a:t>-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neural pathways in the central   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nervous system</a:t>
            </a:r>
            <a:endParaRPr/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/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2900"/>
              <a:t>-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 sensory and motor neurons</a:t>
            </a:r>
            <a:endParaRPr/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 r="32596"/>
          <a:stretch/>
        </p:blipFill>
        <p:spPr>
          <a:xfrm>
            <a:off x="4102624" y="3611875"/>
            <a:ext cx="3261349" cy="31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/>
          <p:nvPr/>
        </p:nvSpPr>
        <p:spPr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Neuron Classification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7.15</a:t>
            </a:r>
            <a:endParaRPr/>
          </a:p>
        </p:txBody>
      </p:sp>
      <p:sp>
        <p:nvSpPr>
          <p:cNvPr id="297" name="Google Shape;297;p21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p21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0" name="Google Shape;300;p21"/>
          <p:cNvSpPr txBox="1"/>
          <p:nvPr/>
        </p:nvSpPr>
        <p:spPr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21"/>
          <p:cNvPicPr preferRelativeResize="0"/>
          <p:nvPr/>
        </p:nvPicPr>
        <p:blipFill rotWithShape="1">
          <a:blip r:embed="rId3">
            <a:alphaModFix/>
          </a:blip>
          <a:srcRect b="5127"/>
          <a:stretch/>
        </p:blipFill>
        <p:spPr>
          <a:xfrm>
            <a:off x="508000" y="1524000"/>
            <a:ext cx="8128000" cy="45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1"/>
          <p:cNvSpPr txBox="1"/>
          <p:nvPr/>
        </p:nvSpPr>
        <p:spPr>
          <a:xfrm>
            <a:off x="7886700" y="5943600"/>
            <a:ext cx="1028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Nervous Tissue: Support Cells (Neuroglia or Glia)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7.5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3" name="Google Shape;173;p9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4" name="Google Shape;174;p9"/>
          <p:cNvSpPr txBox="1"/>
          <p:nvPr/>
        </p:nvSpPr>
        <p:spPr>
          <a:xfrm>
            <a:off x="381000" y="1676400"/>
            <a:ext cx="8245475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Astrocytes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2900"/>
              <a:buFont typeface="Noto Sans Symbols"/>
              <a:buChar char="∙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Abundant, star-shaped cells that brace neurons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450"/>
              </a:spcBef>
              <a:spcAft>
                <a:spcPts val="0"/>
              </a:spcAft>
              <a:buClr>
                <a:srgbClr val="FF6600"/>
              </a:buClr>
              <a:buSzPts val="2900"/>
              <a:buFont typeface="Noto Sans Symbols"/>
              <a:buChar char="∙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barrier </a:t>
            </a:r>
            <a:b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capillaries </a:t>
            </a:r>
            <a:b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neurons</a:t>
            </a: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l="4498" r="46889" b="60885"/>
          <a:stretch/>
        </p:blipFill>
        <p:spPr>
          <a:xfrm>
            <a:off x="4876800" y="3505200"/>
            <a:ext cx="4189412" cy="2455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8915400" y="4191000"/>
            <a:ext cx="2286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4953000" y="6096000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74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381000" y="304800"/>
            <a:ext cx="838200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Nervous Tissue: Support Cells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7.6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6" name="Google Shape;186;p10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7" name="Google Shape;187;p10"/>
          <p:cNvSpPr txBox="1"/>
          <p:nvPr/>
        </p:nvSpPr>
        <p:spPr>
          <a:xfrm>
            <a:off x="381000" y="1371600"/>
            <a:ext cx="47244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Microglia (CNS)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∙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Spider-like phagocytes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∙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Dispose of debris</a:t>
            </a:r>
            <a:endParaRPr/>
          </a:p>
          <a:p>
            <a:pPr marL="687387" marR="0" lvl="1" indent="-523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Ependymal cells (CNS)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∙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 cavities of the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and spinal cord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∙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Circulate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cerebrospinal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l="43402" r="19464" b="63590"/>
          <a:stretch/>
        </p:blipFill>
        <p:spPr>
          <a:xfrm>
            <a:off x="5638800" y="2133600"/>
            <a:ext cx="3200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l="79" t="43692" r="45985" b="32034"/>
          <a:stretch/>
        </p:blipFill>
        <p:spPr>
          <a:xfrm>
            <a:off x="4343400" y="4724400"/>
            <a:ext cx="46482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4991100" y="62785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7.3b,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68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7.1a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arenR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Senses stimuli  (sensory)</a:t>
            </a:r>
            <a:endParaRPr dirty="0"/>
          </a:p>
          <a:p>
            <a:pPr marL="514350" marR="0" lvl="0" indent="-311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Decides response to stimuli (integration)</a:t>
            </a:r>
            <a:endParaRPr dirty="0"/>
          </a:p>
          <a:p>
            <a:pPr marL="514350" marR="0" lvl="0" indent="-311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Causes response to stimuli (motor)</a:t>
            </a:r>
            <a:endParaRPr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85800" y="827087"/>
            <a:ext cx="7772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Functions of the Nervous System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/>
        </p:nvSpPr>
        <p:spPr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Nervous Tissue: Support Cells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7.7a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9" name="Google Shape;199;p11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0" name="Google Shape;200;p11"/>
          <p:cNvSpPr txBox="1"/>
          <p:nvPr/>
        </p:nvSpPr>
        <p:spPr>
          <a:xfrm>
            <a:off x="381000" y="2057400"/>
            <a:ext cx="4246562" cy="42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Oligodendrocytes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(only in CNS)</a:t>
            </a:r>
            <a:endParaRPr/>
          </a:p>
          <a:p>
            <a:pPr marL="687387" marR="0" lvl="1" indent="-230187" algn="l" rtl="0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myelin sheath around nerve fibers in the central nervous system</a:t>
            </a:r>
            <a:endParaRPr/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 l="54010" t="36408" r="11" b="21113"/>
          <a:stretch/>
        </p:blipFill>
        <p:spPr>
          <a:xfrm>
            <a:off x="4953000" y="2667000"/>
            <a:ext cx="3962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5029200" y="5638800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/>
        </p:nvSpPr>
        <p:spPr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Support Cells  of the PNS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7.7b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2" name="Google Shape;212;p12"/>
          <p:cNvSpPr txBox="1"/>
          <p:nvPr/>
        </p:nvSpPr>
        <p:spPr>
          <a:xfrm>
            <a:off x="381000" y="1371600"/>
            <a:ext cx="8245475" cy="279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Satellite cells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neuron cell bodies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Schwann cells</a:t>
            </a:r>
            <a:endParaRPr/>
          </a:p>
          <a:p>
            <a:pPr marL="687387" marR="0" lvl="1" indent="-230187" algn="l" rtl="0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Char char="∙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myelin sheath in the peripheral nervous system</a:t>
            </a:r>
            <a:endParaRPr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l="-803" t="69177" r="10622" b="2908"/>
          <a:stretch/>
        </p:blipFill>
        <p:spPr>
          <a:xfrm>
            <a:off x="838200" y="4495800"/>
            <a:ext cx="7772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/>
          <p:nvPr/>
        </p:nvSpPr>
        <p:spPr>
          <a:xfrm>
            <a:off x="5638800" y="4191000"/>
            <a:ext cx="19812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7124700" y="46021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7.3e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26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Neuroglia vs. Neurons</a:t>
            </a:r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arenR"/>
            </a:pP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Neuroglia divide, but neurons do not.</a:t>
            </a:r>
            <a:endParaRPr dirty="0"/>
          </a:p>
          <a:p>
            <a:pPr marL="514350" lvl="0" indent="-311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Most brain tumors are “gliomas.”, involving the neuroglia cells, not the neurons.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7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381000" y="304800"/>
            <a:ext cx="8382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Structural Classification of the Nervous System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7.2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" name="Google Shape;108;p3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9" name="Google Shape;109;p3"/>
          <p:cNvSpPr txBox="1"/>
          <p:nvPr/>
        </p:nvSpPr>
        <p:spPr>
          <a:xfrm>
            <a:off x="381000" y="2362200"/>
            <a:ext cx="8245475" cy="274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400"/>
              <a:buFont typeface="Noto Sans Symbols"/>
              <a:buChar char="∙"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nervous system (CNS)- 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and Spinal cord</a:t>
            </a:r>
            <a:endParaRPr/>
          </a:p>
          <a:p>
            <a:pPr marL="342900" marR="0" lvl="0" indent="-152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400"/>
              <a:buFont typeface="Noto Sans Symbols"/>
              <a:buChar char="∙"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Peripheral nervous system (PNS)- 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 outside the brain and spinal cord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381000" y="304800"/>
            <a:ext cx="8382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Sensory Division (Afferent) 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7.3a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8" name="Google Shape;118;p4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" name="Google Shape;119;p4"/>
          <p:cNvSpPr txBox="1"/>
          <p:nvPr/>
        </p:nvSpPr>
        <p:spPr>
          <a:xfrm>
            <a:off x="381000" y="1568450"/>
            <a:ext cx="8245475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Monitors changes occurring inside and outside the body (changes = stimuli)</a:t>
            </a:r>
            <a:endParaRPr/>
          </a:p>
          <a:p>
            <a:pPr marL="514350" marR="0" lvl="0" indent="-3365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Consists of nerve fibers that carry information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central nervous system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4681"/>
          <a:stretch/>
        </p:blipFill>
        <p:spPr>
          <a:xfrm>
            <a:off x="5016500" y="4303712"/>
            <a:ext cx="4038600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952500" y="62023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381000" y="304800"/>
            <a:ext cx="8382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Motor Division (Efferent)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7.3b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1" name="Google Shape;131;p5"/>
          <p:cNvSpPr txBox="1"/>
          <p:nvPr/>
        </p:nvSpPr>
        <p:spPr>
          <a:xfrm>
            <a:off x="381000" y="1628775"/>
            <a:ext cx="8245475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715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response to stimuli</a:t>
            </a:r>
            <a:endParaRPr/>
          </a:p>
          <a:p>
            <a:pPr marL="971550" marR="0" lvl="1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6600"/>
              </a:buClr>
              <a:buSzPts val="3000"/>
              <a:buFont typeface="Times New Roman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Consists of nerve fibers that carry impulses 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away from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central nervous system</a:t>
            </a: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4681"/>
          <a:stretch/>
        </p:blipFill>
        <p:spPr>
          <a:xfrm>
            <a:off x="5029200" y="4349750"/>
            <a:ext cx="4038600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952500" y="62023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381000" y="304800"/>
            <a:ext cx="8382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2 parts of Motor Division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7.3c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3" name="Google Shape;143;p6"/>
          <p:cNvSpPr txBox="1"/>
          <p:nvPr/>
        </p:nvSpPr>
        <p:spPr>
          <a:xfrm>
            <a:off x="381000" y="1674812"/>
            <a:ext cx="8245475" cy="195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6037" marR="0" lvl="2" indent="-51434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Somatic nervous system = voluntary</a:t>
            </a:r>
            <a:endParaRPr/>
          </a:p>
          <a:p>
            <a:pPr marL="1316037" marR="0" lvl="2" indent="-33654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6037" marR="0" lvl="2" indent="-33654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6037" marR="0" lvl="2" indent="-514349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Autonomic nervous system = involuntary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952500" y="62023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7.1</a:t>
            </a:r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3778249"/>
            <a:ext cx="4562087" cy="253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Organization of the Nervous System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Verdana"/>
              <a:buNone/>
            </a:pPr>
            <a:r>
              <a:rPr lang="en-US" sz="1600" b="0" i="1" u="none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rPr>
              <a:t>Slide 7.4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04800" y="6461125"/>
            <a:ext cx="42465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Copyright © 2003 Pearson Education, Inc. publishing as Benjamin Cummings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7"/>
          <p:cNvCxnSpPr/>
          <p:nvPr/>
        </p:nvCxnSpPr>
        <p:spPr>
          <a:xfrm>
            <a:off x="152400" y="228600"/>
            <a:ext cx="8915400" cy="0"/>
          </a:xfrm>
          <a:prstGeom prst="straightConnector1">
            <a:avLst/>
          </a:prstGeom>
          <a:noFill/>
          <a:ln w="38100" cap="flat" cmpd="sng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5" name="Google Shape;155;p7"/>
          <p:cNvSpPr txBox="1"/>
          <p:nvPr/>
        </p:nvSpPr>
        <p:spPr>
          <a:xfrm>
            <a:off x="381000" y="1417637"/>
            <a:ext cx="82454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2922"/>
          <a:stretch/>
        </p:blipFill>
        <p:spPr>
          <a:xfrm>
            <a:off x="2903537" y="1143000"/>
            <a:ext cx="3335337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1409700" y="6126162"/>
            <a:ext cx="14097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7.2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Types of Cells in </a:t>
            </a:r>
            <a:b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Nervous System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Neurons- nerve cells, specialized to transmit messages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lang="en-US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indent="-514350">
              <a:spcBef>
                <a:spcPts val="640"/>
              </a:spcBef>
              <a:buSzPts val="3200"/>
              <a:buFont typeface="Times New Roman"/>
              <a:buAutoNum type="arabicParenR"/>
            </a:pPr>
            <a:r>
              <a:rPr lang="en-US" dirty="0"/>
              <a:t>Neuroglia- support cells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arenR"/>
            </a:pPr>
            <a:endParaRPr dirty="0"/>
          </a:p>
        </p:txBody>
      </p:sp>
      <p:pic>
        <p:nvPicPr>
          <p:cNvPr id="164" name="Google Shape;164;p8" descr="neurog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4114800"/>
            <a:ext cx="4419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351B6-49FF-41A9-81EF-B0CBC60E0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158" y="603315"/>
            <a:ext cx="6858000" cy="823323"/>
          </a:xfrm>
        </p:spPr>
        <p:txBody>
          <a:bodyPr/>
          <a:lstStyle/>
          <a:p>
            <a:r>
              <a:rPr lang="en-US" sz="4800" dirty="0"/>
              <a:t>Typical Neuron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9A9F7-92BB-4DD7-A201-6971061B5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"/>
          <a:stretch/>
        </p:blipFill>
        <p:spPr>
          <a:xfrm>
            <a:off x="954958" y="2243579"/>
            <a:ext cx="6706181" cy="41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82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782</Words>
  <Application>Microsoft Office PowerPoint</Application>
  <PresentationFormat>On-screen Show (4:3)</PresentationFormat>
  <Paragraphs>140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Noto Sans Symbols</vt:lpstr>
      <vt:lpstr>Times</vt:lpstr>
      <vt:lpstr>Times New Roman</vt:lpstr>
      <vt:lpstr>Verdana</vt:lpstr>
      <vt:lpstr>Default Design</vt:lpstr>
      <vt:lpstr>PowerPoint Presentation</vt:lpstr>
      <vt:lpstr>Functions of the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Types of Cells in  Nervous System</vt:lpstr>
      <vt:lpstr>Typical Neuron</vt:lpstr>
      <vt:lpstr>PowerPoint Presentation</vt:lpstr>
      <vt:lpstr>PowerPoint Presentation</vt:lpstr>
      <vt:lpstr>PowerPoint Presentation</vt:lpstr>
      <vt:lpstr>Application</vt:lpstr>
      <vt:lpstr>PowerPoint Presentation</vt:lpstr>
      <vt:lpstr>Functional Classification of Neurons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Neuroglia vs. Neurons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Hawkeye Community College</dc:creator>
  <cp:lastModifiedBy>Rebecca Merritt</cp:lastModifiedBy>
  <cp:revision>15</cp:revision>
  <dcterms:created xsi:type="dcterms:W3CDTF">2003-01-28T16:29:31Z</dcterms:created>
  <dcterms:modified xsi:type="dcterms:W3CDTF">2024-04-10T17:23:21Z</dcterms:modified>
</cp:coreProperties>
</file>