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2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jCE9+uNyZLu1a2cGG8m1lDxcP8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a5808ef4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a5808ef4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a5808ef4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a5808ef4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a5808ef4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a5808ef4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a5808ef4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a5808ef4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a5808ef4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a5808ef4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a5808ef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a5808ef4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a5808ef4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a5808ef4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a5808ef4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a5808ef4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9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9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9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9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9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3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3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3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9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8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8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8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a5808ef40_0_3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Nervous System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2</a:t>
            </a:r>
            <a:endParaRPr/>
          </a:p>
        </p:txBody>
      </p:sp>
      <p:sp>
        <p:nvSpPr>
          <p:cNvPr id="85" name="Google Shape;85;g29a5808ef40_0_3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Transmitting an Impulse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381000" y="304800"/>
            <a:ext cx="8382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Nerve Impulse between Neurons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304800" y="6461125"/>
            <a:ext cx="4246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5" name="Google Shape;155;p28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28"/>
          <p:cNvSpPr txBox="1"/>
          <p:nvPr/>
        </p:nvSpPr>
        <p:spPr>
          <a:xfrm>
            <a:off x="381000" y="1905000"/>
            <a:ext cx="8245500" cy="4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AutoNum type="arabicParenR"/>
            </a:pPr>
            <a:r>
              <a:rPr lang="en-US" sz="3400">
                <a:solidFill>
                  <a:schemeClr val="dk1"/>
                </a:solidFill>
              </a:rPr>
              <a:t>Action Potential reaches the axon terminal and causes neurotransmitter release</a:t>
            </a:r>
            <a:endParaRPr sz="3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  <a:p>
            <a:pPr marL="457200" marR="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rabicParenR"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dendrite of the next neuron has receptors that are stimulated by the neurotransmitter</a:t>
            </a: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  <a:p>
            <a:pPr marL="457200" marR="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AutoNum type="arabicParenR"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action potential is started in the dendrite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How Neurons Communicate at Synapses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304800" y="6461125"/>
            <a:ext cx="4246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5" name="Google Shape;165;p29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29"/>
          <p:cNvSpPr txBox="1"/>
          <p:nvPr/>
        </p:nvSpPr>
        <p:spPr>
          <a:xfrm>
            <a:off x="381000" y="1752600"/>
            <a:ext cx="8245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6629400" y="6172200"/>
            <a:ext cx="1371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0303"/>
            <a:ext cx="8915399" cy="492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a5808ef40_0_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 Types of Neurotransmitters</a:t>
            </a:r>
            <a:endParaRPr/>
          </a:p>
        </p:txBody>
      </p:sp>
      <p:sp>
        <p:nvSpPr>
          <p:cNvPr id="174" name="Google Shape;174;g29a5808ef40_0_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1) Excitatory- increase likelihood of action potential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2) Inhibitory- decrease likelihood of action potential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a5808ef40_0_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9a5808ef40_0_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g29a5808ef40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20" y="0"/>
            <a:ext cx="847116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a5808ef40_0_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Somatic Nervous System</a:t>
            </a:r>
            <a:endParaRPr/>
          </a:p>
        </p:txBody>
      </p:sp>
      <p:sp>
        <p:nvSpPr>
          <p:cNvPr id="187" name="Google Shape;187;g29a5808ef40_0_4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1) Stimulates skeletal muscles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2) voluntary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*Neurotransmitter- acetylcholine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a5808ef40_0_51"/>
          <p:cNvSpPr txBox="1">
            <a:spLocks noGrp="1"/>
          </p:cNvSpPr>
          <p:nvPr>
            <p:ph type="title"/>
          </p:nvPr>
        </p:nvSpPr>
        <p:spPr>
          <a:xfrm>
            <a:off x="703925" y="10885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Autonomic Nervous System</a:t>
            </a:r>
            <a:endParaRPr/>
          </a:p>
        </p:txBody>
      </p:sp>
      <p:sp>
        <p:nvSpPr>
          <p:cNvPr id="193" name="Google Shape;193;g29a5808ef40_0_51"/>
          <p:cNvSpPr txBox="1">
            <a:spLocks noGrp="1"/>
          </p:cNvSpPr>
          <p:nvPr>
            <p:ph type="body" idx="1"/>
          </p:nvPr>
        </p:nvSpPr>
        <p:spPr>
          <a:xfrm>
            <a:off x="377375" y="1251850"/>
            <a:ext cx="8425500" cy="538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1) Sympathetic- “fight or flight”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*Neurotransmitters- </a:t>
            </a:r>
            <a:r>
              <a:rPr lang="en-US">
                <a:solidFill>
                  <a:srgbClr val="040C28"/>
                </a:solidFill>
              </a:rPr>
              <a:t>norepinephrine,   </a:t>
            </a:r>
            <a:endParaRPr>
              <a:solidFill>
                <a:srgbClr val="040C28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40C28"/>
                </a:solidFill>
              </a:rPr>
              <a:t>     epinephrine and acetylcholine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2) Parasympathetic- supports homeostasis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   *Neurotransmitter- acetylcholine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a5808ef40_0_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44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Neuron Cell Membrane at Rest</a:t>
            </a:r>
            <a:endParaRPr/>
          </a:p>
        </p:txBody>
      </p:sp>
      <p:pic>
        <p:nvPicPr>
          <p:cNvPr id="91" name="Google Shape;91;g29a5808ef4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475" y="4042997"/>
            <a:ext cx="4772525" cy="26770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9a5808ef40_0_5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1) The inside is negative and the outside is positive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2) also known as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polarized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3) Maintained by sodium-potassium pump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/>
        </p:nvSpPr>
        <p:spPr>
          <a:xfrm>
            <a:off x="381000" y="304800"/>
            <a:ext cx="8382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The sodium- potassium pump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5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5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1" name="Google Shape;101;p25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5"/>
          <p:cNvSpPr txBox="1"/>
          <p:nvPr/>
        </p:nvSpPr>
        <p:spPr>
          <a:xfrm>
            <a:off x="352425" y="1304925"/>
            <a:ext cx="8915400" cy="19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400"/>
              <a:buFont typeface="Noto Sans Symbols"/>
              <a:buChar char="∙"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Maintains resting membrane polarization (inside negative, outside positive) </a:t>
            </a: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ATP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362200"/>
            <a:ext cx="550227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116200" y="326550"/>
            <a:ext cx="8342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Membrane During Action Potential (Impulse)</a:t>
            </a:r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235900" y="1698150"/>
            <a:ext cx="8102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1)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inside of axon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becomes positive instead of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negative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CHARGE DISRUPTION!</a:t>
            </a: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2) This charge disruption is called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depolarization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3) charge disruption travels down axon (ACTION POTENTIAL)</a:t>
            </a: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6"/>
          <p:cNvPicPr preferRelativeResize="0"/>
          <p:nvPr/>
        </p:nvPicPr>
        <p:blipFill rotWithShape="1">
          <a:blip r:embed="rId3">
            <a:alphaModFix/>
          </a:blip>
          <a:srcRect l="6502" r="8945" b="36976"/>
          <a:stretch/>
        </p:blipFill>
        <p:spPr>
          <a:xfrm>
            <a:off x="5410200" y="1571625"/>
            <a:ext cx="3962400" cy="479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 txBox="1"/>
          <p:nvPr/>
        </p:nvSpPr>
        <p:spPr>
          <a:xfrm>
            <a:off x="381000" y="304800"/>
            <a:ext cx="8382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>
                <a:solidFill>
                  <a:srgbClr val="000099"/>
                </a:solidFill>
              </a:rPr>
              <a:t>Steps of Action Potential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304800" y="6461125"/>
            <a:ext cx="4246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" name="Google Shape;119;p26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6"/>
          <p:cNvSpPr txBox="1"/>
          <p:nvPr/>
        </p:nvSpPr>
        <p:spPr>
          <a:xfrm>
            <a:off x="381000" y="1600200"/>
            <a:ext cx="5791200" cy="4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900"/>
              <a:buFont typeface="Arial"/>
              <a:buAutoNum type="arabicParenR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Sodium (Na</a:t>
            </a:r>
            <a:r>
              <a:rPr lang="en-US" sz="29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900">
                <a:solidFill>
                  <a:schemeClr val="dk1"/>
                </a:solidFill>
              </a:rPr>
              <a:t>gates open and Na+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flows inside of the axon</a:t>
            </a:r>
            <a:r>
              <a:rPr lang="en-US" sz="2900">
                <a:solidFill>
                  <a:schemeClr val="dk1"/>
                </a:solidFill>
              </a:rPr>
              <a:t>,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depolariz</a:t>
            </a:r>
            <a:r>
              <a:rPr lang="en-US" sz="2900">
                <a:solidFill>
                  <a:schemeClr val="dk1"/>
                </a:solidFill>
              </a:rPr>
              <a:t>ing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membrane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(inside becomes positive)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Then, potassium (K+) flows out</a:t>
            </a:r>
            <a:r>
              <a:rPr lang="en-US" sz="2900">
                <a:solidFill>
                  <a:schemeClr val="dk1"/>
                </a:solidFill>
              </a:rPr>
              <a:t> (inside becomes negative again) </a:t>
            </a:r>
            <a:endParaRPr sz="2900">
              <a:solidFill>
                <a:schemeClr val="dk1"/>
              </a:solidFill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     -also known as repolarization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7696200" y="6172200"/>
            <a:ext cx="1295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7.9a–c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/>
        </p:nvSpPr>
        <p:spPr>
          <a:xfrm>
            <a:off x="381000" y="304800"/>
            <a:ext cx="838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304800" y="6461125"/>
            <a:ext cx="4246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0" name="Google Shape;130;p27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27"/>
          <p:cNvSpPr txBox="1"/>
          <p:nvPr/>
        </p:nvSpPr>
        <p:spPr>
          <a:xfrm>
            <a:off x="152400" y="988050"/>
            <a:ext cx="86868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</a:rPr>
              <a:t>3) </a:t>
            </a: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impulse continues to move </a:t>
            </a:r>
            <a:r>
              <a:rPr lang="en-US" sz="3400">
                <a:solidFill>
                  <a:schemeClr val="dk1"/>
                </a:solidFill>
              </a:rPr>
              <a:t>down neuron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3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Impulses travel faster when</a:t>
            </a:r>
            <a:endParaRPr sz="3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3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fibers have a myelin sheath</a:t>
            </a:r>
            <a:endParaRPr sz="3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3400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3">
            <a:alphaModFix/>
          </a:blip>
          <a:srcRect l="16261" t="44991" r="8938" b="2922"/>
          <a:stretch/>
        </p:blipFill>
        <p:spPr>
          <a:xfrm>
            <a:off x="5994300" y="2242450"/>
            <a:ext cx="29973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/>
        </p:nvSpPr>
        <p:spPr>
          <a:xfrm>
            <a:off x="7620000" y="6096000"/>
            <a:ext cx="1371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7.9c–e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457200" y="304800"/>
            <a:ext cx="8382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>
                <a:solidFill>
                  <a:srgbClr val="000099"/>
                </a:solidFill>
              </a:rPr>
              <a:t>Steps of Action Potential (Cont.)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a5808ef40_0_16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Hyperpolarization</a:t>
            </a:r>
            <a:endParaRPr/>
          </a:p>
        </p:txBody>
      </p:sp>
      <p:sp>
        <p:nvSpPr>
          <p:cNvPr id="140" name="Google Shape;140;g29a5808ef40_0_16"/>
          <p:cNvSpPr txBox="1">
            <a:spLocks noGrp="1"/>
          </p:cNvSpPr>
          <p:nvPr>
            <p:ph type="body" idx="1"/>
          </p:nvPr>
        </p:nvSpPr>
        <p:spPr>
          <a:xfrm>
            <a:off x="402775" y="11430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action potential moves like a wave in a stadium because right after it passes through, that part of the membrane can’t become depolarized right away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g29a5808ef40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925" y="3429000"/>
            <a:ext cx="5315850" cy="31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46D97-65EB-4539-A4E9-91A3E5158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91" y="863929"/>
            <a:ext cx="7087214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4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9a5808ef40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62" y="413653"/>
            <a:ext cx="8328079" cy="57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380</Words>
  <Application>Microsoft Office PowerPoint</Application>
  <PresentationFormat>On-screen Show (4:3)</PresentationFormat>
  <Paragraphs>75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Noto Sans Symbols</vt:lpstr>
      <vt:lpstr>Times</vt:lpstr>
      <vt:lpstr>Times New Roman</vt:lpstr>
      <vt:lpstr>Verdana</vt:lpstr>
      <vt:lpstr>Default Design</vt:lpstr>
      <vt:lpstr>Nervous System  Part 2</vt:lpstr>
      <vt:lpstr>Neuron Cell Membrane at Rest</vt:lpstr>
      <vt:lpstr>PowerPoint Presentation</vt:lpstr>
      <vt:lpstr>Membrane During Action Potential (Impulse)</vt:lpstr>
      <vt:lpstr>PowerPoint Presentation</vt:lpstr>
      <vt:lpstr>PowerPoint Presentation</vt:lpstr>
      <vt:lpstr>Hyperpolarization</vt:lpstr>
      <vt:lpstr>PowerPoint Presentation</vt:lpstr>
      <vt:lpstr>PowerPoint Presentation</vt:lpstr>
      <vt:lpstr>PowerPoint Presentation</vt:lpstr>
      <vt:lpstr>PowerPoint Presentation</vt:lpstr>
      <vt:lpstr>Main Types of Neurotransmitters</vt:lpstr>
      <vt:lpstr>PowerPoint Presentation</vt:lpstr>
      <vt:lpstr>Somatic Nervous System</vt:lpstr>
      <vt:lpstr>Autonomic Nervous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  Part 2</dc:title>
  <dc:creator>Hawkeye Community College</dc:creator>
  <cp:lastModifiedBy>Rebecca Merritt</cp:lastModifiedBy>
  <cp:revision>3</cp:revision>
  <dcterms:created xsi:type="dcterms:W3CDTF">2003-01-28T16:29:31Z</dcterms:created>
  <dcterms:modified xsi:type="dcterms:W3CDTF">2024-04-15T11:58:24Z</dcterms:modified>
</cp:coreProperties>
</file>