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339" r:id="rId5"/>
    <p:sldId id="340" r:id="rId6"/>
    <p:sldId id="341" r:id="rId7"/>
    <p:sldId id="342" r:id="rId8"/>
    <p:sldId id="343" r:id="rId9"/>
    <p:sldId id="261" r:id="rId10"/>
    <p:sldId id="262" r:id="rId11"/>
    <p:sldId id="264" r:id="rId12"/>
    <p:sldId id="267" r:id="rId13"/>
    <p:sldId id="268" r:id="rId14"/>
    <p:sldId id="269" r:id="rId15"/>
    <p:sldId id="270" r:id="rId16"/>
    <p:sldId id="344" r:id="rId17"/>
    <p:sldId id="346" r:id="rId18"/>
    <p:sldId id="347" r:id="rId19"/>
    <p:sldId id="271" r:id="rId20"/>
    <p:sldId id="353" r:id="rId21"/>
    <p:sldId id="272" r:id="rId22"/>
    <p:sldId id="348" r:id="rId23"/>
    <p:sldId id="349" r:id="rId24"/>
    <p:sldId id="350" r:id="rId25"/>
    <p:sldId id="351" r:id="rId26"/>
    <p:sldId id="278" r:id="rId27"/>
    <p:sldId id="280" r:id="rId28"/>
    <p:sldId id="352" r:id="rId29"/>
    <p:sldId id="281" r:id="rId30"/>
    <p:sldId id="35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31" autoAdjust="0"/>
  </p:normalViewPr>
  <p:slideViewPr>
    <p:cSldViewPr>
      <p:cViewPr varScale="1">
        <p:scale>
          <a:sx n="68" d="100"/>
          <a:sy n="68" d="100"/>
        </p:scale>
        <p:origin x="188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7CF83-9D31-45C8-9D4E-5D1B5E9E76C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759DD-31B5-410A-B491-572B8C3C2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9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59DD-31B5-410A-B491-572B8C3C25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71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0005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642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451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361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8328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1741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247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9528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553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353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428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74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F6A8A-B772-408E-9EB0-487B69101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5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52E91-2D33-4CDE-8163-94634BC885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19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65DEC-690A-451A-8B37-669AF31AF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031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E3CA0-EDF1-4CA6-8B30-7346860FB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73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3839"/>
            </a:lvl1pPr>
            <a:lvl2pPr>
              <a:buSzPct val="99224"/>
              <a:defRPr sz="3839"/>
            </a:lvl2pPr>
            <a:lvl3pPr>
              <a:buSzPct val="99224"/>
              <a:defRPr sz="3839"/>
            </a:lvl3pPr>
            <a:lvl4pPr>
              <a:buSzPct val="99224"/>
              <a:defRPr sz="3839"/>
            </a:lvl4pPr>
            <a:lvl5pPr>
              <a:buSzPct val="99224"/>
              <a:defRPr sz="3839"/>
            </a:lvl5pPr>
            <a:lvl6pPr>
              <a:buSzPct val="99224"/>
              <a:defRPr sz="3839"/>
            </a:lvl6pPr>
            <a:lvl7pPr>
              <a:buSzPct val="99224"/>
              <a:defRPr sz="3839"/>
            </a:lvl7pPr>
            <a:lvl8pPr>
              <a:buSzPct val="99224"/>
              <a:defRPr sz="3839"/>
            </a:lvl8pPr>
            <a:lvl9pPr>
              <a:buSzPct val="99224"/>
              <a:defRPr sz="3839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274321" y="1645921"/>
            <a:ext cx="4023359" cy="493775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399"/>
            </a:lvl1pPr>
            <a:lvl2pPr>
              <a:buSzPct val="98765"/>
              <a:defRPr sz="2399"/>
            </a:lvl2pPr>
            <a:lvl3pPr>
              <a:buSzPct val="98765"/>
              <a:defRPr sz="2399"/>
            </a:lvl3pPr>
            <a:lvl4pPr>
              <a:buSzPct val="98765"/>
              <a:defRPr sz="2399"/>
            </a:lvl4pPr>
            <a:lvl5pPr>
              <a:buSzPct val="98765"/>
              <a:defRPr sz="2399"/>
            </a:lvl5pPr>
            <a:lvl6pPr>
              <a:buSzPct val="98765"/>
              <a:defRPr sz="2399"/>
            </a:lvl6pPr>
            <a:lvl7pPr>
              <a:buSzPct val="98765"/>
              <a:defRPr sz="2399"/>
            </a:lvl7pPr>
            <a:lvl8pPr>
              <a:buSzPct val="98765"/>
              <a:defRPr sz="2399"/>
            </a:lvl8pPr>
            <a:lvl9pPr>
              <a:buSzPct val="98765"/>
              <a:defRPr sz="2399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4846321" y="1645921"/>
            <a:ext cx="4023359" cy="493775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399"/>
            </a:lvl1pPr>
            <a:lvl2pPr>
              <a:buSzPct val="98765"/>
              <a:defRPr sz="2399"/>
            </a:lvl2pPr>
            <a:lvl3pPr>
              <a:buSzPct val="98765"/>
              <a:defRPr sz="2399"/>
            </a:lvl3pPr>
            <a:lvl4pPr>
              <a:buSzPct val="98765"/>
              <a:defRPr sz="2399"/>
            </a:lvl4pPr>
            <a:lvl5pPr>
              <a:buSzPct val="98765"/>
              <a:defRPr sz="2399"/>
            </a:lvl5pPr>
            <a:lvl6pPr>
              <a:buSzPct val="98765"/>
              <a:defRPr sz="2399"/>
            </a:lvl6pPr>
            <a:lvl7pPr>
              <a:buSzPct val="98765"/>
              <a:defRPr sz="2399"/>
            </a:lvl7pPr>
            <a:lvl8pPr>
              <a:buSzPct val="98765"/>
              <a:defRPr sz="2399"/>
            </a:lvl8pPr>
            <a:lvl9pPr>
              <a:buSzPct val="98765"/>
              <a:defRPr sz="2399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59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3839"/>
            </a:lvl1pPr>
            <a:lvl2pPr>
              <a:buSzPct val="99224"/>
              <a:defRPr sz="3839"/>
            </a:lvl2pPr>
            <a:lvl3pPr>
              <a:buSzPct val="99224"/>
              <a:defRPr sz="3839"/>
            </a:lvl3pPr>
            <a:lvl4pPr>
              <a:buSzPct val="99224"/>
              <a:defRPr sz="3839"/>
            </a:lvl4pPr>
            <a:lvl5pPr>
              <a:buSzPct val="99224"/>
              <a:defRPr sz="3839"/>
            </a:lvl5pPr>
            <a:lvl6pPr>
              <a:buSzPct val="99224"/>
              <a:defRPr sz="3839"/>
            </a:lvl6pPr>
            <a:lvl7pPr>
              <a:buSzPct val="99224"/>
              <a:defRPr sz="3839"/>
            </a:lvl7pPr>
            <a:lvl8pPr>
              <a:buSzPct val="99224"/>
              <a:defRPr sz="3839"/>
            </a:lvl8pPr>
            <a:lvl9pPr>
              <a:buSzPct val="99224"/>
              <a:defRPr sz="3839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4320" y="1645921"/>
            <a:ext cx="8595360" cy="493775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399"/>
            </a:lvl1pPr>
            <a:lvl2pPr>
              <a:buSzPct val="98765"/>
              <a:defRPr sz="2399"/>
            </a:lvl2pPr>
            <a:lvl3pPr>
              <a:buSzPct val="98765"/>
              <a:defRPr sz="2399"/>
            </a:lvl3pPr>
            <a:lvl4pPr>
              <a:buSzPct val="98765"/>
              <a:defRPr sz="2399"/>
            </a:lvl4pPr>
            <a:lvl5pPr>
              <a:buSzPct val="98765"/>
              <a:defRPr sz="2399"/>
            </a:lvl5pPr>
            <a:lvl6pPr>
              <a:buSzPct val="98765"/>
              <a:defRPr sz="2399"/>
            </a:lvl6pPr>
            <a:lvl7pPr>
              <a:buSzPct val="98765"/>
              <a:defRPr sz="2399"/>
            </a:lvl7pPr>
            <a:lvl8pPr>
              <a:buSzPct val="98765"/>
              <a:defRPr sz="2399"/>
            </a:lvl8pPr>
            <a:lvl9pPr>
              <a:buSzPct val="98765"/>
              <a:defRPr sz="2399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71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4C249-B53F-4A65-98B3-60B3411EF5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98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47CD-6FA8-4B6B-BAC2-9563E96E3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17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49A72-3456-4E42-85C5-5A440779B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17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BAEE5-92BC-4E96-BF92-3F748B55C3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2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4AB4-E894-44D1-9F0C-CFD9A61FF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40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87662-EA16-4591-A0F9-B55782DB9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62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0E38E-7293-438A-AE0B-2E3074B71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72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ACB51-B26A-4102-A918-0160706A5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82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1AD50D1-252C-4D9E-824E-A400D6DB4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he.com/biosci/ap/holehaap/student/olc2/chap07matching01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4114800"/>
          </a:xfrm>
        </p:spPr>
        <p:txBody>
          <a:bodyPr anchor="ctr"/>
          <a:lstStyle/>
          <a:p>
            <a:pPr marL="455613" eaLnBrk="1" hangingPunct="1"/>
            <a:r>
              <a:rPr lang="en-US" altLang="en-US" sz="4800" dirty="0"/>
              <a:t>The Skeletal System</a:t>
            </a:r>
            <a:br>
              <a:rPr lang="en-US" altLang="en-US" sz="4400" dirty="0"/>
            </a:br>
            <a:br>
              <a:rPr lang="en-US" altLang="en-US" sz="1600" dirty="0"/>
            </a:br>
            <a:endParaRPr lang="en-US" altLang="en-US" sz="4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 eaLnBrk="1" hangingPunct="1"/>
            <a:r>
              <a:rPr lang="en-US" altLang="en-US" dirty="0"/>
              <a:t>Bone Shapes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077200" cy="2743200"/>
          </a:xfrm>
        </p:spPr>
        <p:txBody>
          <a:bodyPr/>
          <a:lstStyle/>
          <a:p>
            <a:pPr marL="284163" indent="-284163" eaLnBrk="1" hangingPunct="1"/>
            <a:r>
              <a:rPr lang="en-US" altLang="en-US" sz="2800"/>
              <a:t>Long bones</a:t>
            </a:r>
          </a:p>
          <a:p>
            <a:pPr marL="795338" lvl="1" indent="-284163" eaLnBrk="1" hangingPunct="1"/>
            <a:r>
              <a:rPr lang="en-US" altLang="en-US"/>
              <a:t>Typically longer than wide</a:t>
            </a:r>
          </a:p>
          <a:p>
            <a:pPr marL="795338" lvl="1" indent="-284163" eaLnBrk="1" hangingPunct="1"/>
            <a:r>
              <a:rPr lang="en-US" altLang="en-US"/>
              <a:t>Have a shaft with heads at both ends</a:t>
            </a:r>
          </a:p>
          <a:p>
            <a:pPr marL="795338" lvl="1" indent="-284163" eaLnBrk="1" hangingPunct="1"/>
            <a:r>
              <a:rPr lang="en-US" altLang="en-US"/>
              <a:t>Contain mostly compact bone</a:t>
            </a:r>
          </a:p>
          <a:p>
            <a:pPr marL="1365250" lvl="2" indent="-341313" eaLnBrk="1" hangingPunct="1"/>
            <a:r>
              <a:rPr lang="en-US" altLang="en-US" sz="2800"/>
              <a:t>Examples: Femur, humerus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114800"/>
            <a:ext cx="8229600" cy="2286000"/>
          </a:xfrm>
        </p:spPr>
        <p:txBody>
          <a:bodyPr/>
          <a:lstStyle/>
          <a:p>
            <a:pPr eaLnBrk="1" hangingPunct="1"/>
            <a:r>
              <a:rPr lang="en-US" altLang="en-US" sz="2800"/>
              <a:t>Short bones</a:t>
            </a:r>
          </a:p>
          <a:p>
            <a:pPr lvl="1" eaLnBrk="1" hangingPunct="1"/>
            <a:r>
              <a:rPr lang="en-US" altLang="en-US"/>
              <a:t>Generally cube-shape</a:t>
            </a:r>
          </a:p>
          <a:p>
            <a:pPr lvl="1" eaLnBrk="1" hangingPunct="1"/>
            <a:r>
              <a:rPr lang="en-US" altLang="en-US"/>
              <a:t>Contain mostly spongy bone</a:t>
            </a:r>
          </a:p>
          <a:p>
            <a:pPr lvl="2" eaLnBrk="1" hangingPunct="1"/>
            <a:r>
              <a:rPr lang="en-US" altLang="en-US" sz="2800"/>
              <a:t>Examples: Carpals, tarsals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 eaLnBrk="1" hangingPunct="1"/>
            <a:r>
              <a:rPr lang="en-US" altLang="en-US" dirty="0"/>
              <a:t>Bone Shapes (cont.)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924800" cy="2362200"/>
          </a:xfrm>
        </p:spPr>
        <p:txBody>
          <a:bodyPr/>
          <a:lstStyle/>
          <a:p>
            <a:pPr marL="284163" indent="-284163" eaLnBrk="1" hangingPunct="1"/>
            <a:r>
              <a:rPr lang="en-US" altLang="en-US" sz="2800"/>
              <a:t>Flat bones</a:t>
            </a:r>
          </a:p>
          <a:p>
            <a:pPr marL="795338" lvl="1" indent="-284163" eaLnBrk="1" hangingPunct="1"/>
            <a:r>
              <a:rPr lang="en-US" altLang="en-US"/>
              <a:t>Thin and flattened, usually curved</a:t>
            </a:r>
          </a:p>
          <a:p>
            <a:pPr marL="795338" lvl="1" indent="-284163" eaLnBrk="1" hangingPunct="1"/>
            <a:r>
              <a:rPr lang="en-US" altLang="en-US"/>
              <a:t>Thin layers of compact bone around a layer of spongy bone</a:t>
            </a:r>
          </a:p>
          <a:p>
            <a:pPr marL="1365250" lvl="2" indent="-341313" eaLnBrk="1" hangingPunct="1"/>
            <a:r>
              <a:rPr lang="en-US" altLang="en-US" sz="2800"/>
              <a:t>Examples: Skull, ribs, sternum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886200"/>
            <a:ext cx="8382000" cy="2163763"/>
          </a:xfrm>
        </p:spPr>
        <p:txBody>
          <a:bodyPr/>
          <a:lstStyle/>
          <a:p>
            <a:pPr eaLnBrk="1" hangingPunct="1"/>
            <a:r>
              <a:rPr lang="en-US" altLang="en-US" sz="2800"/>
              <a:t>Irregular bones</a:t>
            </a:r>
          </a:p>
          <a:p>
            <a:pPr lvl="1" eaLnBrk="1" hangingPunct="1"/>
            <a:r>
              <a:rPr lang="en-US" altLang="en-US"/>
              <a:t>Irregular in shape</a:t>
            </a:r>
          </a:p>
          <a:p>
            <a:pPr lvl="1" eaLnBrk="1" hangingPunct="1"/>
            <a:r>
              <a:rPr lang="en-US" altLang="en-US"/>
              <a:t>Do not fit into other bone classification categories</a:t>
            </a:r>
          </a:p>
          <a:p>
            <a:pPr lvl="2" eaLnBrk="1" hangingPunct="1"/>
            <a:r>
              <a:rPr lang="en-US" altLang="en-US" sz="2800"/>
              <a:t>Example: Vertebrae and hip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7" r="57501" b="6943"/>
          <a:stretch>
            <a:fillRect/>
          </a:stretch>
        </p:blipFill>
        <p:spPr bwMode="auto">
          <a:xfrm>
            <a:off x="5257800" y="1417638"/>
            <a:ext cx="35798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854" y="300038"/>
            <a:ext cx="8991600" cy="1143000"/>
          </a:xfrm>
        </p:spPr>
        <p:txBody>
          <a:bodyPr/>
          <a:lstStyle/>
          <a:p>
            <a:pPr marL="455613" algn="l" eaLnBrk="1" hangingPunct="1"/>
            <a:r>
              <a:rPr lang="en-US" altLang="en-US" dirty="0"/>
              <a:t>Gross Anatomy of a Long Bone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27563" cy="4525963"/>
          </a:xfrm>
        </p:spPr>
        <p:txBody>
          <a:bodyPr/>
          <a:lstStyle/>
          <a:p>
            <a:pPr marL="284163" indent="-284163" eaLnBrk="1" hangingPunct="1"/>
            <a:r>
              <a:rPr lang="en-US" altLang="en-US" dirty="0"/>
              <a:t>Diaphysis</a:t>
            </a:r>
          </a:p>
          <a:p>
            <a:pPr marL="795338" lvl="1" indent="-284163" eaLnBrk="1" hangingPunct="1"/>
            <a:r>
              <a:rPr lang="en-US" altLang="en-US" dirty="0"/>
              <a:t>Shaft</a:t>
            </a:r>
          </a:p>
          <a:p>
            <a:pPr marL="795338" lvl="1" indent="-284163" eaLnBrk="1" hangingPunct="1"/>
            <a:r>
              <a:rPr lang="en-US" altLang="en-US" dirty="0"/>
              <a:t>Composed of compact bone</a:t>
            </a:r>
          </a:p>
          <a:p>
            <a:pPr marL="284163" indent="-284163" eaLnBrk="1" hangingPunct="1"/>
            <a:r>
              <a:rPr lang="en-US" altLang="en-US" dirty="0"/>
              <a:t>Epiphysis </a:t>
            </a:r>
          </a:p>
          <a:p>
            <a:pPr marL="795338" lvl="1" indent="-284163" eaLnBrk="1" hangingPunct="1"/>
            <a:r>
              <a:rPr lang="en-US" altLang="en-US" dirty="0"/>
              <a:t>Ends of the bone</a:t>
            </a:r>
          </a:p>
          <a:p>
            <a:pPr marL="795338" lvl="1" indent="-284163" eaLnBrk="1" hangingPunct="1"/>
            <a:r>
              <a:rPr lang="en-US" altLang="en-US" dirty="0"/>
              <a:t>Composed mostly of spongy bone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6400"/>
            <a:ext cx="8807450" cy="1143000"/>
          </a:xfrm>
        </p:spPr>
        <p:txBody>
          <a:bodyPr/>
          <a:lstStyle/>
          <a:p>
            <a:pPr marL="455613" eaLnBrk="1" hangingPunct="1"/>
            <a:r>
              <a:rPr lang="en-US" altLang="en-US" dirty="0"/>
              <a:t>Gross Anatomy of a Long Bone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35450" cy="4525963"/>
          </a:xfrm>
        </p:spPr>
        <p:txBody>
          <a:bodyPr/>
          <a:lstStyle/>
          <a:p>
            <a:pPr marL="284163" indent="-284163" eaLnBrk="1" hangingPunct="1">
              <a:lnSpc>
                <a:spcPct val="90000"/>
              </a:lnSpc>
            </a:pPr>
            <a:r>
              <a:rPr lang="en-US" altLang="en-US" sz="2800"/>
              <a:t>Periosteum</a:t>
            </a:r>
          </a:p>
          <a:p>
            <a:pPr marL="795338" lvl="1" indent="-284163" eaLnBrk="1" hangingPunct="1">
              <a:lnSpc>
                <a:spcPct val="90000"/>
              </a:lnSpc>
            </a:pPr>
            <a:r>
              <a:rPr lang="en-US" altLang="en-US" sz="2400"/>
              <a:t>Outside covering of the diaphysis</a:t>
            </a:r>
          </a:p>
          <a:p>
            <a:pPr marL="795338" lvl="1" indent="-284163" eaLnBrk="1" hangingPunct="1">
              <a:lnSpc>
                <a:spcPct val="90000"/>
              </a:lnSpc>
            </a:pPr>
            <a:r>
              <a:rPr lang="en-US" altLang="en-US" sz="2400"/>
              <a:t>Fibrous connective tissue membrane</a:t>
            </a:r>
          </a:p>
          <a:p>
            <a:pPr marL="284163" indent="-284163" eaLnBrk="1" hangingPunct="1">
              <a:lnSpc>
                <a:spcPct val="90000"/>
              </a:lnSpc>
            </a:pPr>
            <a:r>
              <a:rPr lang="en-US" altLang="en-US" sz="2800"/>
              <a:t>Sharpey’s fibers</a:t>
            </a:r>
          </a:p>
          <a:p>
            <a:pPr marL="795338" lvl="1" indent="-284163" eaLnBrk="1" hangingPunct="1">
              <a:lnSpc>
                <a:spcPct val="90000"/>
              </a:lnSpc>
            </a:pPr>
            <a:r>
              <a:rPr lang="en-US" altLang="en-US" sz="2400"/>
              <a:t>Secure periosteum to underlying bone</a:t>
            </a:r>
          </a:p>
          <a:p>
            <a:pPr marL="284163" indent="-284163" eaLnBrk="1" hangingPunct="1">
              <a:lnSpc>
                <a:spcPct val="90000"/>
              </a:lnSpc>
            </a:pPr>
            <a:r>
              <a:rPr lang="en-US" altLang="en-US" sz="2800"/>
              <a:t>Arteries</a:t>
            </a:r>
          </a:p>
          <a:p>
            <a:pPr marL="795338" lvl="1" indent="-284163" eaLnBrk="1" hangingPunct="1">
              <a:lnSpc>
                <a:spcPct val="90000"/>
              </a:lnSpc>
            </a:pPr>
            <a:r>
              <a:rPr lang="en-US" altLang="en-US" sz="2400"/>
              <a:t>Supply bone cells with nutrients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5.2c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 t="33353" r="1698" b="4166"/>
          <a:stretch>
            <a:fillRect/>
          </a:stretch>
        </p:blipFill>
        <p:spPr bwMode="auto">
          <a:xfrm>
            <a:off x="4800600" y="1524000"/>
            <a:ext cx="3860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pPr marL="455613" eaLnBrk="1" hangingPunct="1"/>
            <a:r>
              <a:rPr lang="en-US" altLang="en-US" dirty="0"/>
              <a:t>Gross Anatomy of a Long Bone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35450" cy="4525963"/>
          </a:xfrm>
        </p:spPr>
        <p:txBody>
          <a:bodyPr/>
          <a:lstStyle/>
          <a:p>
            <a:pPr marL="284163" indent="-284163" eaLnBrk="1" hangingPunct="1"/>
            <a:r>
              <a:rPr lang="en-US" altLang="en-US"/>
              <a:t>Articular cartilage</a:t>
            </a:r>
          </a:p>
          <a:p>
            <a:pPr marL="795338" lvl="1" indent="-284163" eaLnBrk="1" hangingPunct="1"/>
            <a:r>
              <a:rPr lang="en-US" altLang="en-US"/>
              <a:t>Covers the external surface of the epiphyses</a:t>
            </a:r>
          </a:p>
          <a:p>
            <a:pPr marL="795338" lvl="1" indent="-284163" eaLnBrk="1" hangingPunct="1"/>
            <a:r>
              <a:rPr lang="en-US" altLang="en-US"/>
              <a:t>Made of hyaline cartilage</a:t>
            </a:r>
          </a:p>
          <a:p>
            <a:pPr marL="795338" lvl="1" indent="-284163" eaLnBrk="1" hangingPunct="1"/>
            <a:r>
              <a:rPr lang="en-US" altLang="en-US"/>
              <a:t>Decreases friction at joint surfaces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5.2a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7" r="57501" b="6943"/>
          <a:stretch>
            <a:fillRect/>
          </a:stretch>
        </p:blipFill>
        <p:spPr bwMode="auto">
          <a:xfrm>
            <a:off x="5181600" y="1295400"/>
            <a:ext cx="35798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marL="455613" eaLnBrk="1" hangingPunct="1"/>
            <a:r>
              <a:rPr lang="en-US" altLang="en-US" dirty="0"/>
              <a:t>Gross Anatomy of a Long Bone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49775" cy="4525963"/>
          </a:xfrm>
        </p:spPr>
        <p:txBody>
          <a:bodyPr/>
          <a:lstStyle/>
          <a:p>
            <a:pPr marL="284163" indent="-284163" eaLnBrk="1" hangingPunct="1"/>
            <a:r>
              <a:rPr lang="en-US" altLang="en-US" dirty="0"/>
              <a:t>Medullary cavity</a:t>
            </a:r>
          </a:p>
          <a:p>
            <a:pPr marL="795338" lvl="1" indent="-284163" eaLnBrk="1" hangingPunct="1"/>
            <a:r>
              <a:rPr lang="en-US" altLang="en-US" dirty="0"/>
              <a:t>Cavity of the shaft</a:t>
            </a:r>
          </a:p>
          <a:p>
            <a:pPr marL="795338" lvl="1" indent="-284163" eaLnBrk="1" hangingPunct="1"/>
            <a:r>
              <a:rPr lang="en-US" altLang="en-US" dirty="0"/>
              <a:t>Contains yellow marrow (mostly fat) in adults</a:t>
            </a:r>
          </a:p>
          <a:p>
            <a:pPr marL="795338" lvl="1" indent="-284163" eaLnBrk="1" hangingPunct="1"/>
            <a:r>
              <a:rPr lang="en-US" altLang="en-US" dirty="0"/>
              <a:t>Contains red marrow (for blood cell formation)</a:t>
            </a:r>
          </a:p>
          <a:p>
            <a:pPr marL="511175" lvl="1" indent="0" eaLnBrk="1" hangingPunct="1">
              <a:buNone/>
            </a:pPr>
            <a:r>
              <a:rPr lang="en-US" altLang="en-US"/>
              <a:t> ** </a:t>
            </a:r>
            <a:r>
              <a:rPr lang="en-US" altLang="en-US" sz="2400" dirty="0"/>
              <a:t>only type </a:t>
            </a:r>
            <a:r>
              <a:rPr lang="en-US" altLang="en-US" sz="2400"/>
              <a:t>found in</a:t>
            </a:r>
            <a:r>
              <a:rPr lang="en-US" altLang="en-US" sz="2400" dirty="0"/>
              <a:t> </a:t>
            </a:r>
            <a:r>
              <a:rPr lang="en-US" altLang="en-US" sz="2400"/>
              <a:t>infants</a:t>
            </a:r>
            <a:endParaRPr lang="en-US" altLang="en-US" sz="2400" dirty="0"/>
          </a:p>
        </p:txBody>
      </p:sp>
      <p:sp>
        <p:nvSpPr>
          <p:cNvPr id="6" name="Shape 75">
            <a:extLst>
              <a:ext uri="{FF2B5EF4-FFF2-40B4-BE49-F238E27FC236}">
                <a16:creationId xmlns:a16="http://schemas.microsoft.com/office/drawing/2014/main" id="{564E261C-E28B-4E4F-9589-F9F5B8FF9D68}"/>
              </a:ext>
            </a:extLst>
          </p:cNvPr>
          <p:cNvSpPr/>
          <p:nvPr/>
        </p:nvSpPr>
        <p:spPr>
          <a:xfrm>
            <a:off x="5486400" y="4200524"/>
            <a:ext cx="3613150" cy="2124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 of a Long Bone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6492870" y="6446836"/>
            <a:ext cx="2246625" cy="281294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r">
              <a:lnSpc>
                <a:spcPct val="119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6.3a-c</a:t>
            </a:r>
          </a:p>
        </p:txBody>
      </p:sp>
      <p:sp>
        <p:nvSpPr>
          <p:cNvPr id="95" name="Shape 95"/>
          <p:cNvSpPr/>
          <p:nvPr/>
        </p:nvSpPr>
        <p:spPr>
          <a:xfrm>
            <a:off x="0" y="790560"/>
            <a:ext cx="9144000" cy="560067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857754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4484318" y="532755"/>
            <a:ext cx="4163489" cy="280341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1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Assignment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Coloring of a Long Bone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1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endParaRPr lang="en-US" sz="311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918158" y="95198"/>
            <a:ext cx="2941154" cy="633235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74567172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281183" y="193297"/>
            <a:ext cx="4192493" cy="4043812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the Structure of a Long Bone</a:t>
            </a:r>
          </a:p>
          <a:p>
            <a:endParaRPr lang="en-US" sz="2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Matching quiz at </a:t>
            </a:r>
            <a:r>
              <a:rPr lang="en-US" sz="2399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http://www.mhhe.com/biosci/ap/holehaap/student/olc2/chap07matching01.html</a:t>
            </a:r>
          </a:p>
        </p:txBody>
      </p:sp>
      <p:sp>
        <p:nvSpPr>
          <p:cNvPr id="107" name="Shape 107"/>
          <p:cNvSpPr/>
          <p:nvPr/>
        </p:nvSpPr>
        <p:spPr>
          <a:xfrm>
            <a:off x="4667198" y="369517"/>
            <a:ext cx="4217804" cy="626051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7703122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 eaLnBrk="1" hangingPunct="1"/>
            <a:r>
              <a:rPr lang="en-US" altLang="en-US"/>
              <a:t>Bone Markings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406900"/>
          </a:xfrm>
        </p:spPr>
        <p:txBody>
          <a:bodyPr/>
          <a:lstStyle/>
          <a:p>
            <a:pPr marL="511175" lvl="1" indent="0" eaLnBrk="1" hangingPunct="1">
              <a:buNone/>
            </a:pPr>
            <a:r>
              <a:rPr lang="en-US" altLang="en-US" dirty="0"/>
              <a:t>Types:</a:t>
            </a:r>
          </a:p>
          <a:p>
            <a:pPr marL="511175" lvl="1" indent="0" eaLnBrk="1" hangingPunct="1">
              <a:buNone/>
            </a:pPr>
            <a:r>
              <a:rPr lang="en-US" altLang="en-US" dirty="0"/>
              <a:t>1) Projections and processes – grow out from the bone surface</a:t>
            </a:r>
          </a:p>
          <a:p>
            <a:pPr marL="511175" lvl="1" indent="0" eaLnBrk="1" hangingPunct="1">
              <a:buNone/>
            </a:pPr>
            <a:r>
              <a:rPr lang="en-US" altLang="en-US" dirty="0"/>
              <a:t>2) Depressions or cavities – indentations</a:t>
            </a:r>
          </a:p>
          <a:p>
            <a:pPr marL="511175" lvl="1" indent="0" eaLnBrk="1" hangingPunct="1">
              <a:buNone/>
            </a:pPr>
            <a:endParaRPr lang="en-US" altLang="en-US" dirty="0"/>
          </a:p>
          <a:p>
            <a:pPr marL="511175" lvl="1" indent="0" eaLnBrk="1" hangingPunct="1">
              <a:buNone/>
            </a:pPr>
            <a:r>
              <a:rPr lang="en-US" altLang="en-US" dirty="0"/>
              <a:t>Functions:</a:t>
            </a:r>
          </a:p>
          <a:p>
            <a:pPr marL="511175" lvl="1" indent="0" eaLnBrk="1" hangingPunct="1">
              <a:buNone/>
            </a:pPr>
            <a:r>
              <a:rPr lang="en-US" altLang="en-US" dirty="0"/>
              <a:t>1) Sites of attachments for muscles, tendons, and ligaments</a:t>
            </a:r>
          </a:p>
          <a:p>
            <a:pPr marL="511175" lvl="1" indent="0" eaLnBrk="1" hangingPunct="1">
              <a:buNone/>
            </a:pPr>
            <a:r>
              <a:rPr lang="en-US" altLang="en-US" dirty="0"/>
              <a:t>2) Passages for nerves and blood vessels</a:t>
            </a:r>
          </a:p>
          <a:p>
            <a:pPr marL="795338" lvl="1" indent="-284163"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 eaLnBrk="1" hangingPunct="1"/>
            <a:r>
              <a:rPr lang="en-US" altLang="en-US"/>
              <a:t>The Skeletal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dirty="0"/>
              <a:t>Parts of the skeletal system include:</a:t>
            </a:r>
          </a:p>
          <a:p>
            <a:pPr marL="1044575" lvl="1" indent="-533400" eaLnBrk="1" hangingPunct="1">
              <a:lnSpc>
                <a:spcPct val="90000"/>
              </a:lnSpc>
            </a:pPr>
            <a:r>
              <a:rPr lang="en-US" altLang="en-US" dirty="0"/>
              <a:t>Bones (skeleton)</a:t>
            </a:r>
          </a:p>
          <a:p>
            <a:pPr marL="1044575" lvl="1" indent="-533400" eaLnBrk="1" hangingPunct="1">
              <a:lnSpc>
                <a:spcPct val="90000"/>
              </a:lnSpc>
            </a:pPr>
            <a:r>
              <a:rPr lang="en-US" altLang="en-US" dirty="0"/>
              <a:t>Joints</a:t>
            </a:r>
          </a:p>
          <a:p>
            <a:pPr marL="1044575" lvl="1" indent="-533400" eaLnBrk="1" hangingPunct="1">
              <a:lnSpc>
                <a:spcPct val="90000"/>
              </a:lnSpc>
            </a:pPr>
            <a:r>
              <a:rPr lang="en-US" altLang="en-US" dirty="0"/>
              <a:t>Cartilages</a:t>
            </a:r>
          </a:p>
          <a:p>
            <a:pPr marL="1044575" lvl="1" indent="-533400" eaLnBrk="1" hangingPunct="1">
              <a:lnSpc>
                <a:spcPct val="90000"/>
              </a:lnSpc>
            </a:pPr>
            <a:r>
              <a:rPr lang="en-US" altLang="en-US" dirty="0"/>
              <a:t>Ligaments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dirty="0"/>
              <a:t>Divided into two divisions:</a:t>
            </a:r>
          </a:p>
          <a:p>
            <a:pPr marL="1044575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Axial skeleton   (skull, ribs and vertebra)</a:t>
            </a:r>
          </a:p>
          <a:p>
            <a:pPr marL="1044575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Appendicular skeleton (pelvis, extremities)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 marL="455613" eaLnBrk="1" hangingPunct="1"/>
            <a:r>
              <a:rPr lang="en-US" altLang="en-US" sz="3200" dirty="0"/>
              <a:t>Microscopic Anatomy of Bone</a:t>
            </a:r>
          </a:p>
        </p:txBody>
      </p:sp>
    </p:spTree>
    <p:extLst>
      <p:ext uri="{BB962C8B-B14F-4D97-AF65-F5344CB8AC3E}">
        <p14:creationId xmlns:p14="http://schemas.microsoft.com/office/powerpoint/2010/main" val="281128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12526" r="3845" b="5554"/>
          <a:stretch>
            <a:fillRect/>
          </a:stretch>
        </p:blipFill>
        <p:spPr>
          <a:xfrm>
            <a:off x="152400" y="-18831"/>
            <a:ext cx="7620000" cy="68441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500377"/>
          </a:xfrm>
          <a:prstGeom prst="rect">
            <a:avLst/>
          </a:prstGeom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Microscopic Structure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40350" y="1196460"/>
            <a:ext cx="8098087" cy="5326942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1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MATRIX - where the bone cells live, made up of collagen  and inorganic salts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1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1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OSTEOCYTES  - mature bone cells, enclosed in tiny chambers called LACUNAE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1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1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LAMELLAE- rings of osteocytes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1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HAVERSIAN CANAL, center of the rings, houses blood vessels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1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1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CANALICULI- passageways that link osteocytes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1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1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VOLKMAN's CANALS- link </a:t>
            </a:r>
            <a:r>
              <a:rPr lang="en-US" sz="21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Haversion</a:t>
            </a:r>
            <a:r>
              <a:rPr lang="en-US" sz="21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canals.</a:t>
            </a:r>
          </a:p>
          <a:p>
            <a:pPr rtl="0">
              <a:lnSpc>
                <a:spcPct val="100000"/>
              </a:lnSpc>
              <a:buNone/>
            </a:pPr>
            <a:endParaRPr lang="en-US" sz="2160" dirty="0"/>
          </a:p>
          <a:p>
            <a:pPr rtl="0">
              <a:lnSpc>
                <a:spcPct val="100000"/>
              </a:lnSpc>
              <a:buNone/>
            </a:pPr>
            <a:r>
              <a:rPr lang="en-US" sz="2160" dirty="0"/>
              <a:t>OSTEONS- a Haversian Canal and the lamellae that surround it</a:t>
            </a:r>
            <a:endParaRPr lang="en-US" sz="216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1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183090058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270585" y="92565"/>
            <a:ext cx="3578940" cy="580162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Yourself</a:t>
            </a:r>
          </a:p>
        </p:txBody>
      </p:sp>
      <p:sp>
        <p:nvSpPr>
          <p:cNvPr id="128" name="Shape 128"/>
          <p:cNvSpPr/>
          <p:nvPr/>
        </p:nvSpPr>
        <p:spPr>
          <a:xfrm>
            <a:off x="3023753" y="370395"/>
            <a:ext cx="5655239" cy="637994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9" name="Shape 129"/>
          <p:cNvSpPr txBox="1"/>
          <p:nvPr/>
        </p:nvSpPr>
        <p:spPr>
          <a:xfrm>
            <a:off x="363825" y="925155"/>
            <a:ext cx="2584508" cy="347013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the...</a:t>
            </a:r>
          </a:p>
          <a:p>
            <a:endParaRPr lang="en-US" sz="2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Haversian Canal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Volkman's Canal</a:t>
            </a:r>
          </a:p>
          <a:p>
            <a:endParaRPr lang="en-US" sz="2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Lamellae</a:t>
            </a:r>
          </a:p>
          <a:p>
            <a:endParaRPr lang="en-US" sz="2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Spongy Bone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Compact Bone</a:t>
            </a:r>
          </a:p>
        </p:txBody>
      </p:sp>
    </p:spTree>
    <p:extLst>
      <p:ext uri="{BB962C8B-B14F-4D97-AF65-F5344CB8AC3E}">
        <p14:creationId xmlns:p14="http://schemas.microsoft.com/office/powerpoint/2010/main" val="2104693243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733792" y="276593"/>
            <a:ext cx="7278727" cy="62454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9029277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74321" y="274321"/>
            <a:ext cx="8663939" cy="891539"/>
          </a:xfrm>
          <a:prstGeom prst="rect">
            <a:avLst/>
          </a:prstGeom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 DEVELOPMENT &amp; GROWTH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548933" y="1097393"/>
            <a:ext cx="8436645" cy="5368815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1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1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BONES START AS HYALINE CARTILAGE, areas gradually turn to bone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1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1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OSSIFICATION CENTER (shaft)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1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1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 OSSIFICATION CENTER (ends)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3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40778578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marL="455613" eaLnBrk="1" hangingPunct="1"/>
            <a:r>
              <a:rPr lang="en-US" altLang="en-US"/>
              <a:t>Bone Growth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01000" cy="2667000"/>
          </a:xfrm>
        </p:spPr>
        <p:txBody>
          <a:bodyPr/>
          <a:lstStyle/>
          <a:p>
            <a:pPr marL="284163" indent="-284163" eaLnBrk="1" hangingPunct="1"/>
            <a:r>
              <a:rPr lang="en-US" altLang="en-US" sz="2800"/>
              <a:t>Bones are remodeled and lengthened until growth stops</a:t>
            </a:r>
          </a:p>
          <a:p>
            <a:pPr marL="795338" lvl="1" indent="-284163" eaLnBrk="1" hangingPunct="1"/>
            <a:r>
              <a:rPr lang="en-US" altLang="en-US"/>
              <a:t>Bones change shape somewhat</a:t>
            </a:r>
          </a:p>
          <a:p>
            <a:pPr marL="795338" lvl="1" indent="-284163" eaLnBrk="1" hangingPunct="1"/>
            <a:r>
              <a:rPr lang="en-US" altLang="en-US"/>
              <a:t>Bones grow in width</a:t>
            </a:r>
          </a:p>
        </p:txBody>
      </p:sp>
      <p:pic>
        <p:nvPicPr>
          <p:cNvPr id="1741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7065" r="2777" b="43573"/>
          <a:stretch>
            <a:fillRect/>
          </a:stretch>
        </p:blipFill>
        <p:spPr>
          <a:xfrm>
            <a:off x="1143000" y="3124200"/>
            <a:ext cx="69342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 eaLnBrk="1" hangingPunct="1"/>
            <a:r>
              <a:rPr lang="en-US" altLang="en-US"/>
              <a:t>Long Bone Formation and Growth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772400" y="6324600"/>
            <a:ext cx="1128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5.4b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6427" r="22244" b="4941"/>
          <a:stretch>
            <a:fillRect/>
          </a:stretch>
        </p:blipFill>
        <p:spPr bwMode="auto">
          <a:xfrm>
            <a:off x="914400" y="1641475"/>
            <a:ext cx="73914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6" name="Shape 146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Development &amp; Growth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180563" y="916335"/>
            <a:ext cx="4542818" cy="561969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EPIPHYSEAL DISK  (growth plate) is a band of cartilage between the epiphysis and diaphysis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areas increase bone length as the cells ossify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Cartilage becomes OSTEOBLASTS become OSTEOCYTES</a:t>
            </a:r>
          </a:p>
        </p:txBody>
      </p:sp>
      <p:sp>
        <p:nvSpPr>
          <p:cNvPr id="148" name="Shape 148"/>
          <p:cNvSpPr/>
          <p:nvPr/>
        </p:nvSpPr>
        <p:spPr>
          <a:xfrm>
            <a:off x="4663440" y="1554458"/>
            <a:ext cx="4572000" cy="365757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65597185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 eaLnBrk="1" hangingPunct="1"/>
            <a:r>
              <a:rPr lang="en-US" altLang="en-US"/>
              <a:t>Types of Bone Cells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284163" indent="-284163" eaLnBrk="1" hangingPunct="1"/>
            <a:r>
              <a:rPr lang="en-US" altLang="en-US" sz="2800"/>
              <a:t>Osteocytes</a:t>
            </a:r>
          </a:p>
          <a:p>
            <a:pPr marL="795338" lvl="1" indent="-284163" eaLnBrk="1" hangingPunct="1"/>
            <a:r>
              <a:rPr lang="en-US" altLang="en-US" sz="2400"/>
              <a:t>Mature bone cells</a:t>
            </a:r>
          </a:p>
          <a:p>
            <a:pPr marL="284163" indent="-284163" eaLnBrk="1" hangingPunct="1"/>
            <a:r>
              <a:rPr lang="en-US" altLang="en-US" sz="2800"/>
              <a:t>Osteoblasts</a:t>
            </a:r>
          </a:p>
          <a:p>
            <a:pPr marL="795338" lvl="1" indent="-284163" eaLnBrk="1" hangingPunct="1"/>
            <a:r>
              <a:rPr lang="en-US" altLang="en-US" sz="2400"/>
              <a:t>Bone-forming cells</a:t>
            </a:r>
          </a:p>
          <a:p>
            <a:pPr marL="284163" indent="-284163" eaLnBrk="1" hangingPunct="1"/>
            <a:r>
              <a:rPr lang="en-US" altLang="en-US" sz="2800"/>
              <a:t>Osteoclasts</a:t>
            </a:r>
          </a:p>
          <a:p>
            <a:pPr marL="795338" lvl="1" indent="-284163" eaLnBrk="1" hangingPunct="1"/>
            <a:r>
              <a:rPr lang="en-US" altLang="en-US" sz="2400"/>
              <a:t>Bone-destroying cells</a:t>
            </a:r>
          </a:p>
          <a:p>
            <a:pPr marL="795338" lvl="1" indent="-284163" eaLnBrk="1" hangingPunct="1"/>
            <a:r>
              <a:rPr lang="en-US" altLang="en-US" sz="2400"/>
              <a:t>Break down bone matrix for remodeling and release of calcium</a:t>
            </a:r>
          </a:p>
          <a:p>
            <a:pPr marL="284163" indent="-284163" eaLnBrk="1" hangingPunct="1"/>
            <a:r>
              <a:rPr lang="en-US" altLang="en-US" sz="2800"/>
              <a:t>Bone remodeling is a process by both osteoblasts and osteoclasts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 eaLnBrk="1" hangingPunct="1"/>
            <a:r>
              <a:rPr lang="en-US" altLang="en-US" dirty="0"/>
              <a:t>Functions of Bones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4163" indent="-284163" eaLnBrk="1" hangingPunct="1"/>
            <a:r>
              <a:rPr lang="en-US" altLang="en-US"/>
              <a:t>Support of the body</a:t>
            </a:r>
          </a:p>
          <a:p>
            <a:pPr marL="284163" indent="-284163" eaLnBrk="1" hangingPunct="1"/>
            <a:r>
              <a:rPr lang="en-US" altLang="en-US"/>
              <a:t>Protection of soft organs</a:t>
            </a:r>
          </a:p>
          <a:p>
            <a:pPr marL="284163" indent="-284163" eaLnBrk="1" hangingPunct="1"/>
            <a:r>
              <a:rPr lang="en-US" altLang="en-US"/>
              <a:t>Movement due to attached skeletal muscles</a:t>
            </a:r>
          </a:p>
          <a:p>
            <a:pPr marL="284163" indent="-284163" eaLnBrk="1" hangingPunct="1"/>
            <a:r>
              <a:rPr lang="en-US" altLang="en-US"/>
              <a:t>Storage of minerals and fats</a:t>
            </a:r>
          </a:p>
          <a:p>
            <a:pPr marL="284163" indent="-284163" eaLnBrk="1" hangingPunct="1"/>
            <a:r>
              <a:rPr lang="en-US" altLang="en-US"/>
              <a:t>Blood cell formation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0" y="381000"/>
            <a:ext cx="8229600" cy="1143000"/>
          </a:xfrm>
        </p:spPr>
        <p:txBody>
          <a:bodyPr/>
          <a:lstStyle/>
          <a:p>
            <a:r>
              <a:rPr lang="en-US" sz="2000" dirty="0"/>
              <a:t>Bone Remodeling</a:t>
            </a:r>
          </a:p>
        </p:txBody>
      </p:sp>
      <p:pic>
        <p:nvPicPr>
          <p:cNvPr id="1026" name="Picture 2" descr="https://www.apsubiology.org/anatomy/2010/2010_Exam_Reviews/Exam_2_Review/06-12_HormoneCntr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02" y="0"/>
            <a:ext cx="6848598" cy="75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67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3" name="Shape 33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4294967295"/>
          </p:nvPr>
        </p:nvSpPr>
        <p:spPr>
          <a:xfrm>
            <a:off x="90338" y="1347593"/>
            <a:ext cx="3275528" cy="4212719"/>
          </a:xfrm>
          <a:prstGeom prst="rect">
            <a:avLst/>
          </a:prstGeom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Autofit/>
          </a:bodyPr>
          <a:lstStyle/>
          <a:p>
            <a:pPr indent="-27432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206 bones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3291841" y="914378"/>
            <a:ext cx="5562584" cy="546734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2362629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1" name="Shape 41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Axial Skeleton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4294967295"/>
          </p:nvPr>
        </p:nvSpPr>
        <p:spPr>
          <a:xfrm>
            <a:off x="320670" y="1189035"/>
            <a:ext cx="4685018" cy="4091288"/>
          </a:xfrm>
          <a:prstGeom prst="rect">
            <a:avLst/>
          </a:prstGeom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Autofit/>
          </a:bodyPr>
          <a:lstStyle/>
          <a:p>
            <a:pPr indent="-223520">
              <a:lnSpc>
                <a:spcPct val="120089"/>
              </a:lnSpc>
              <a:spcBef>
                <a:spcPts val="507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
Head, neck, trunk</a:t>
            </a:r>
          </a:p>
          <a:p>
            <a:pPr indent="-223520">
              <a:lnSpc>
                <a:spcPct val="120089"/>
              </a:lnSpc>
              <a:spcBef>
                <a:spcPts val="507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Skull</a:t>
            </a:r>
          </a:p>
          <a:p>
            <a:pPr indent="-223520">
              <a:lnSpc>
                <a:spcPct val="120089"/>
              </a:lnSpc>
              <a:spcBef>
                <a:spcPts val="507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Hyoid Bone</a:t>
            </a:r>
          </a:p>
          <a:p>
            <a:pPr indent="-223520">
              <a:lnSpc>
                <a:spcPct val="120089"/>
              </a:lnSpc>
              <a:spcBef>
                <a:spcPts val="507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Vertebral Column</a:t>
            </a:r>
          </a:p>
          <a:p>
            <a:pPr indent="-223520">
              <a:lnSpc>
                <a:spcPct val="120089"/>
              </a:lnSpc>
              <a:spcBef>
                <a:spcPts val="507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Thoracic Cage (ribs, 12 pairs)</a:t>
            </a:r>
          </a:p>
          <a:p>
            <a:pPr indent="-223520">
              <a:lnSpc>
                <a:spcPct val="120089"/>
              </a:lnSpc>
              <a:spcBef>
                <a:spcPts val="507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Sternum</a:t>
            </a:r>
          </a:p>
        </p:txBody>
      </p:sp>
      <p:sp>
        <p:nvSpPr>
          <p:cNvPr id="43" name="Shape 43"/>
          <p:cNvSpPr/>
          <p:nvPr/>
        </p:nvSpPr>
        <p:spPr>
          <a:xfrm>
            <a:off x="4876785" y="914378"/>
            <a:ext cx="3981443" cy="570545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7525070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9" name="Shape 49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Hyoid Bone</a:t>
            </a:r>
          </a:p>
        </p:txBody>
      </p:sp>
      <p:sp>
        <p:nvSpPr>
          <p:cNvPr id="50" name="Shape 50"/>
          <p:cNvSpPr/>
          <p:nvPr/>
        </p:nvSpPr>
        <p:spPr>
          <a:xfrm>
            <a:off x="1066793" y="1142977"/>
            <a:ext cx="6553193" cy="491487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55345489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6" name="Shape 56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Appendicular Skeleton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396855" y="1112828"/>
            <a:ext cx="5980410" cy="1176638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marL="342900" indent="-16002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Limbs &amp; Bones that connect to the</a:t>
            </a:r>
          </a:p>
          <a:p>
            <a:pPr marL="685800" lvl="1" indent="-16002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Pectoral Girdle (shoulders)</a:t>
            </a:r>
          </a:p>
          <a:p>
            <a:pPr marL="685800" lvl="1" indent="-16002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Pelvic Girdle (hips)</a:t>
            </a:r>
          </a:p>
        </p:txBody>
      </p:sp>
      <p:sp>
        <p:nvSpPr>
          <p:cNvPr id="58" name="Shape 58"/>
          <p:cNvSpPr/>
          <p:nvPr/>
        </p:nvSpPr>
        <p:spPr>
          <a:xfrm>
            <a:off x="4114801" y="2666993"/>
            <a:ext cx="4476734" cy="336231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9" name="Shape 59"/>
          <p:cNvSpPr/>
          <p:nvPr/>
        </p:nvSpPr>
        <p:spPr>
          <a:xfrm>
            <a:off x="304786" y="2590786"/>
            <a:ext cx="3505184" cy="350518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25378109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5613" eaLnBrk="1" hangingPunct="1"/>
            <a:r>
              <a:rPr lang="en-US" altLang="en-US" dirty="0"/>
              <a:t>Bone Tissue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346575"/>
          </a:xfrm>
        </p:spPr>
        <p:txBody>
          <a:bodyPr/>
          <a:lstStyle/>
          <a:p>
            <a:pPr marL="284163" indent="-284163" eaLnBrk="1" hangingPunct="1"/>
            <a:r>
              <a:rPr lang="en-US" altLang="en-US" dirty="0"/>
              <a:t>Two basic types of bone tissue</a:t>
            </a:r>
          </a:p>
          <a:p>
            <a:pPr marL="795338" lvl="1" indent="-284163" eaLnBrk="1" hangingPunct="1"/>
            <a:r>
              <a:rPr lang="en-US" altLang="en-US" dirty="0"/>
              <a:t>Compact bone</a:t>
            </a:r>
          </a:p>
          <a:p>
            <a:pPr marL="1365250" lvl="2" indent="-341313" eaLnBrk="1" hangingPunct="1"/>
            <a:r>
              <a:rPr lang="en-US" altLang="en-US" dirty="0"/>
              <a:t>Homogeneous</a:t>
            </a:r>
          </a:p>
          <a:p>
            <a:pPr marL="795338" lvl="1" indent="-284163" eaLnBrk="1" hangingPunct="1"/>
            <a:r>
              <a:rPr lang="en-US" altLang="en-US" dirty="0"/>
              <a:t>Spongy bone</a:t>
            </a:r>
          </a:p>
          <a:p>
            <a:pPr marL="1365250" lvl="2" indent="-341313" eaLnBrk="1" hangingPunct="1"/>
            <a:r>
              <a:rPr lang="en-US" altLang="en-US" dirty="0"/>
              <a:t>Small needle-like </a:t>
            </a:r>
            <a:br>
              <a:rPr lang="en-US" altLang="en-US" dirty="0"/>
            </a:br>
            <a:r>
              <a:rPr lang="en-US" altLang="en-US" dirty="0"/>
              <a:t>pieces of bone</a:t>
            </a:r>
          </a:p>
          <a:p>
            <a:pPr marL="1365250" lvl="2" indent="-341313" eaLnBrk="1" hangingPunct="1"/>
            <a:r>
              <a:rPr lang="en-US" altLang="en-US" dirty="0"/>
              <a:t>Many open spaces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772400" y="6324600"/>
            <a:ext cx="1128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5.2b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9" t="11137" r="8138" b="48596"/>
          <a:stretch>
            <a:fillRect/>
          </a:stretch>
        </p:blipFill>
        <p:spPr bwMode="auto">
          <a:xfrm>
            <a:off x="5181600" y="3200400"/>
            <a:ext cx="3505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669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"/>
            <a:ext cx="9144000" cy="1431925"/>
          </a:xfrm>
        </p:spPr>
        <p:txBody>
          <a:bodyPr>
            <a:spAutoFit/>
          </a:bodyPr>
          <a:lstStyle/>
          <a:p>
            <a:pPr marL="455613" eaLnBrk="1" hangingPunct="1"/>
            <a:r>
              <a:rPr lang="en-US" altLang="en-US"/>
              <a:t>Classification of Bones on the Basis of Shape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772400" y="6324600"/>
            <a:ext cx="102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626292"/>
                </a:solidFill>
              </a:rPr>
              <a:t>Figure 5.1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19467" r="3845" b="12497"/>
          <a:stretch>
            <a:fillRect/>
          </a:stretch>
        </p:blipFill>
        <p:spPr bwMode="auto">
          <a:xfrm>
            <a:off x="762000" y="1677988"/>
            <a:ext cx="7620000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6225</TotalTime>
  <Words>682</Words>
  <Application>Microsoft Office PowerPoint</Application>
  <PresentationFormat>On-screen Show (4:3)</PresentationFormat>
  <Paragraphs>159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Courier New</vt:lpstr>
      <vt:lpstr>Times New Roman</vt:lpstr>
      <vt:lpstr>Default Design</vt:lpstr>
      <vt:lpstr>The Skeletal System  </vt:lpstr>
      <vt:lpstr>The Skeletal System</vt:lpstr>
      <vt:lpstr>Functions of Bones</vt:lpstr>
      <vt:lpstr>ORGANIZATION</vt:lpstr>
      <vt:lpstr>Axial Skeleton</vt:lpstr>
      <vt:lpstr>Hyoid Bone</vt:lpstr>
      <vt:lpstr>Appendicular Skeleton</vt:lpstr>
      <vt:lpstr>Bone Tissue</vt:lpstr>
      <vt:lpstr>Classification of Bones on the Basis of Shape</vt:lpstr>
      <vt:lpstr>Bone Shapes</vt:lpstr>
      <vt:lpstr>Bone Shapes (cont.)</vt:lpstr>
      <vt:lpstr>Gross Anatomy of a Long Bone</vt:lpstr>
      <vt:lpstr>Gross Anatomy of a Long Bone</vt:lpstr>
      <vt:lpstr>Gross Anatomy of a Long Bone</vt:lpstr>
      <vt:lpstr>Gross Anatomy of a Long Bone</vt:lpstr>
      <vt:lpstr>Structure of a Long Bone</vt:lpstr>
      <vt:lpstr>PowerPoint Presentation</vt:lpstr>
      <vt:lpstr>PowerPoint Presentation</vt:lpstr>
      <vt:lpstr>Bone Markings</vt:lpstr>
      <vt:lpstr>Microscopic Anatomy of Bone</vt:lpstr>
      <vt:lpstr>PowerPoint Presentation</vt:lpstr>
      <vt:lpstr>Microscopic Structure</vt:lpstr>
      <vt:lpstr>PowerPoint Presentation</vt:lpstr>
      <vt:lpstr>PowerPoint Presentation</vt:lpstr>
      <vt:lpstr>BONE DEVELOPMENT &amp; GROWTH</vt:lpstr>
      <vt:lpstr>Bone Growth</vt:lpstr>
      <vt:lpstr>Long Bone Formation and Growth</vt:lpstr>
      <vt:lpstr>Bone Development &amp; Growth</vt:lpstr>
      <vt:lpstr>Types of Bone Cells</vt:lpstr>
      <vt:lpstr>Bone Remodeling</vt:lpstr>
    </vt:vector>
  </TitlesOfParts>
  <Company>IVC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Skeletal System (A)</dc:title>
  <dc:creator>Rosalba Jepson</dc:creator>
  <cp:lastModifiedBy>Rebecca L. Merritt</cp:lastModifiedBy>
  <cp:revision>18</cp:revision>
  <dcterms:created xsi:type="dcterms:W3CDTF">2007-01-11T22:08:23Z</dcterms:created>
  <dcterms:modified xsi:type="dcterms:W3CDTF">2023-10-11T14:44:23Z</dcterms:modified>
</cp:coreProperties>
</file>