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5D7D-0A2E-4E04-B006-C1EA1EFDC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9165E-DBE1-4BAE-BC04-567C6E8E8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72399-798A-4EDF-8171-F2B278CC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8C69-F854-41D3-A6DE-138030D8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957C0-1E8E-470C-8FAC-52E7799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C951-D817-476B-AD0E-26A74DBC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558C9-A304-4CC7-8F33-6998E5214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73FF5-25A9-43A8-8B20-5575E3C6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45CE-D580-43AC-B050-9F7C1B64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BB79-EB2E-4A21-8FEB-BD393F3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1E1D2-22F0-42C8-8E0C-A7FA5B37E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38CFA-5DD4-41D7-8712-95F039212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13CA1-953E-452A-9DFB-AFC127A6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839D-0F86-4BD6-93A9-46FF0AAD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BF83B-93FD-40F3-AF60-5DE05455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3AC2-3EF3-432A-AEA2-D9BFC0D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FC1E-F70D-46C3-8469-6F23BAD3A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FE3D-26A4-4557-AFCD-51BE5F5A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AF1E-C3CE-477C-9D52-64252AB8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D1867-4652-4630-8472-4652A843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EF4F-6320-47DB-A2D2-26DF1516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C6D2-25F2-4CC9-B4D6-E71EE878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FA70-94B6-4C0F-95FC-5220084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67CD-E34F-4309-BA1E-C5CE43F0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321E2-4DA7-4898-B9DA-5F6E44A4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E114-E2CE-4E17-8208-033C5F27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2F38-DD66-43DF-B9DF-C70B0D6DE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5A89D-42E6-4AAE-847E-6A21DD3D8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7C338-3021-4D7A-AD1F-B6F111F2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68586-DEEC-4E6D-A4DA-3C2090AC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73D67-8564-469B-8938-2D759CFD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3637-A8CC-4642-A2EA-409C0971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45412-7BF3-4E89-993C-50FB521E6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178F-7BB2-43F0-BF94-93F85953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1C61B-B7E7-4600-B41A-790A7DBD7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A227E-B8D7-4746-ADFC-185F87A47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DFBCF-265F-4493-9C8A-B1542918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59FC6-C601-4BD2-87A7-641AA76B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F2B78-559C-4A70-87A6-2EAABE35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892C-CD9E-4F21-8498-10915A89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93F9B-7875-41A4-89DE-F94AA266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B34C6-4390-49F2-9292-B65BF05E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B358C-ADE9-49AC-9F73-87CC33A9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71710-B309-47DF-A878-68711C18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70AD7-DECD-4C1C-8D5D-2EB36EE3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89DCA-8D31-4999-960F-60F9ACF5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6E1C-BE54-4998-AC4A-43A7A0FF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40AA-E8FB-4204-8E2B-9D0395DD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76EB3-3CFE-440C-A441-5EA80794F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5B412-7A90-4225-9C0D-D76F5CEB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233A5-88F0-4EDE-BDB3-10517261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55447-5DED-40A6-BD84-8BD710C8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9E13-D83C-4001-B118-A124F64F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5ECF4-A5C1-4AFA-9913-93FDC0816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84D00-4C02-4936-BB47-FB48604A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3F4B-7294-4619-87FE-3D8A9A00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880E0-4470-4A0C-93F2-F723742B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075F7-EB77-4B9B-9DEE-C51B9A42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5BE63-E87E-4C1F-B9B4-1D2A25D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81464-4D34-4C16-AE2D-3F86FA93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BDCB-8D4A-4208-B1CF-4D5BF6DA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B427-12EB-4B60-BB81-B1EBA8DBC59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19024-C54A-42E8-8D3F-ABE60ECFE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55FF-833B-4087-B951-9687C4CB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8FD7-B234-403B-910A-CFA7FD59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41" y="392159"/>
            <a:ext cx="10515600" cy="1325563"/>
          </a:xfrm>
        </p:spPr>
        <p:txBody>
          <a:bodyPr/>
          <a:lstStyle/>
          <a:p>
            <a:pPr marL="455613"/>
            <a:r>
              <a:rPr lang="en-US" altLang="en-US" dirty="0"/>
              <a:t>The Appendicular Skeleton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Limbs (appendages)</a:t>
            </a:r>
          </a:p>
          <a:p>
            <a:pPr marL="284163" indent="-284163"/>
            <a:r>
              <a:rPr lang="en-US" altLang="en-US"/>
              <a:t>Pectoral girdle</a:t>
            </a:r>
          </a:p>
          <a:p>
            <a:pPr marL="284163" indent="-284163"/>
            <a:r>
              <a:rPr lang="en-US" altLang="en-US"/>
              <a:t>Pelvic girdle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70AF6-7EC0-46E8-AE53-F3B3C6215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80" y="89647"/>
            <a:ext cx="3709533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Pelvis: Right Coxal Bone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296400" y="63246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5.23b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r="39958" b="5554"/>
          <a:stretch>
            <a:fillRect/>
          </a:stretch>
        </p:blipFill>
        <p:spPr bwMode="auto">
          <a:xfrm>
            <a:off x="3675064" y="838201"/>
            <a:ext cx="484028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 dirty="0"/>
              <a:t>Gender Differences of the </a:t>
            </a:r>
            <a:br>
              <a:rPr lang="en-US" altLang="en-US" dirty="0"/>
            </a:br>
            <a:r>
              <a:rPr lang="en-US" altLang="en-US" dirty="0"/>
              <a:t>Pelvis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5.23c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12526" b="4166"/>
          <a:stretch>
            <a:fillRect/>
          </a:stretch>
        </p:blipFill>
        <p:spPr bwMode="auto">
          <a:xfrm>
            <a:off x="7919665" y="762000"/>
            <a:ext cx="35766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2697"/>
            <a:ext cx="10515600" cy="1325563"/>
          </a:xfrm>
        </p:spPr>
        <p:txBody>
          <a:bodyPr/>
          <a:lstStyle/>
          <a:p>
            <a:pPr marL="455613"/>
            <a:r>
              <a:rPr lang="en-US" altLang="en-US" dirty="0"/>
              <a:t>Femur- forms thigh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F9248-8FA1-4120-8995-5E889D7B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1" y="0"/>
            <a:ext cx="5867400" cy="67009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 dirty="0"/>
              <a:t>Lower Leg Bones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166" y="1744662"/>
            <a:ext cx="4392613" cy="4525963"/>
          </a:xfrm>
        </p:spPr>
        <p:txBody>
          <a:bodyPr/>
          <a:lstStyle/>
          <a:p>
            <a:pPr marL="795338" lvl="1" indent="-284163"/>
            <a:r>
              <a:rPr lang="en-US" altLang="en-US" dirty="0"/>
              <a:t>Tibia- larger, medial</a:t>
            </a:r>
          </a:p>
          <a:p>
            <a:pPr marL="795338" lvl="1" indent="-284163"/>
            <a:r>
              <a:rPr lang="en-US" altLang="en-US" dirty="0"/>
              <a:t>Fibula- skinny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296401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5.24c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6F8D0-110E-4546-872A-ADF093F9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-31568"/>
            <a:ext cx="5577159" cy="6757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Bones of the Lower Limbs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078288" cy="4525963"/>
          </a:xfrm>
        </p:spPr>
        <p:txBody>
          <a:bodyPr/>
          <a:lstStyle/>
          <a:p>
            <a:pPr marL="284163" indent="-284163"/>
            <a:r>
              <a:rPr lang="en-US" altLang="en-US" dirty="0"/>
              <a:t>The foot</a:t>
            </a:r>
          </a:p>
          <a:p>
            <a:pPr marL="795338" lvl="1" indent="-284163"/>
            <a:r>
              <a:rPr lang="en-US" altLang="en-US" dirty="0"/>
              <a:t>Tarsals – ankle</a:t>
            </a:r>
          </a:p>
          <a:p>
            <a:pPr marL="795338" lvl="1" indent="-284163"/>
            <a:r>
              <a:rPr lang="en-US" altLang="en-US" dirty="0"/>
              <a:t>Metatarsals</a:t>
            </a:r>
          </a:p>
          <a:p>
            <a:pPr marL="795338" lvl="1" indent="-284163"/>
            <a:r>
              <a:rPr lang="en-US" altLang="en-US" dirty="0"/>
              <a:t>Phalanges – toes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E787E-0D82-4FF4-AF20-C7AA17B38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76" y="2612832"/>
            <a:ext cx="5372566" cy="36045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56"/>
            <a:ext cx="5930153" cy="1084404"/>
          </a:xfrm>
        </p:spPr>
        <p:txBody>
          <a:bodyPr>
            <a:normAutofit/>
          </a:bodyPr>
          <a:lstStyle/>
          <a:p>
            <a:pPr marL="455613"/>
            <a:r>
              <a:rPr lang="en-US" altLang="en-US" sz="3200" dirty="0"/>
              <a:t>The Pectoral (Shoulder) Girdle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741" y="1144308"/>
            <a:ext cx="10515600" cy="4351338"/>
          </a:xfrm>
        </p:spPr>
        <p:txBody>
          <a:bodyPr/>
          <a:lstStyle/>
          <a:p>
            <a:pPr marL="284163" indent="-284163"/>
            <a:r>
              <a:rPr lang="en-US" altLang="en-US" dirty="0"/>
              <a:t>Composed of two bones</a:t>
            </a:r>
          </a:p>
          <a:p>
            <a:pPr marL="795338" lvl="1" indent="-284163"/>
            <a:r>
              <a:rPr lang="en-US" altLang="en-US" dirty="0"/>
              <a:t>Clavicle – collarbone</a:t>
            </a:r>
          </a:p>
          <a:p>
            <a:pPr marL="795338" lvl="1" indent="-284163"/>
            <a:r>
              <a:rPr lang="en-US" altLang="en-US" dirty="0"/>
              <a:t>Scapula – shoulder blade</a:t>
            </a:r>
          </a:p>
          <a:p>
            <a:pPr marL="284163" indent="-284163"/>
            <a:r>
              <a:rPr lang="en-US" altLang="en-US" dirty="0"/>
              <a:t>These bones allow the upper limb </a:t>
            </a:r>
          </a:p>
          <a:p>
            <a:pPr marL="0" indent="0">
              <a:buNone/>
            </a:pPr>
            <a:r>
              <a:rPr lang="en-US" altLang="en-US" dirty="0"/>
              <a:t>    to have exceptionally free movement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66D92-3A75-4555-81B9-B5CAF407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2" y="881920"/>
            <a:ext cx="5600857" cy="43513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 dirty="0"/>
              <a:t>Bones of the Pectoral Girdle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067800" y="6324600"/>
            <a:ext cx="142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5.20a–b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2497" r="1700" b="5583"/>
          <a:stretch>
            <a:fillRect/>
          </a:stretch>
        </p:blipFill>
        <p:spPr bwMode="auto">
          <a:xfrm>
            <a:off x="2209800" y="1381125"/>
            <a:ext cx="77724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 dirty="0"/>
              <a:t>Bones of the Shoulder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244014" y="6324600"/>
            <a:ext cx="1423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5.20c–d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3914" r="1700" b="6943"/>
          <a:stretch>
            <a:fillRect/>
          </a:stretch>
        </p:blipFill>
        <p:spPr bwMode="auto">
          <a:xfrm>
            <a:off x="2234453" y="1362636"/>
            <a:ext cx="7543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2" y="277906"/>
            <a:ext cx="10515600" cy="1325563"/>
          </a:xfrm>
        </p:spPr>
        <p:txBody>
          <a:bodyPr/>
          <a:lstStyle/>
          <a:p>
            <a:pPr marL="455613"/>
            <a:r>
              <a:rPr lang="en-US" altLang="en-US" dirty="0" err="1"/>
              <a:t>Humerus</a:t>
            </a:r>
            <a:r>
              <a:rPr lang="en-US" altLang="en-US" dirty="0"/>
              <a:t>- upper arm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067800" y="6324600"/>
            <a:ext cx="142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5.21a–b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03C2D-8C57-4DEE-A0BA-A0437FFEB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82" y="126675"/>
            <a:ext cx="6472518" cy="66568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49" y="389591"/>
            <a:ext cx="10515600" cy="1325563"/>
          </a:xfrm>
        </p:spPr>
        <p:txBody>
          <a:bodyPr/>
          <a:lstStyle/>
          <a:p>
            <a:pPr marL="455613"/>
            <a:r>
              <a:rPr lang="en-US" altLang="en-US" dirty="0"/>
              <a:t>Forearm Bones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447" y="1836622"/>
            <a:ext cx="4235450" cy="4525963"/>
          </a:xfrm>
        </p:spPr>
        <p:txBody>
          <a:bodyPr/>
          <a:lstStyle/>
          <a:p>
            <a:pPr marL="511175" lvl="1" indent="0">
              <a:buNone/>
            </a:pPr>
            <a:r>
              <a:rPr lang="en-US" altLang="en-US" dirty="0"/>
              <a:t>Radius- on thumb side</a:t>
            </a:r>
          </a:p>
          <a:p>
            <a:pPr marL="511175" lvl="1" indent="0">
              <a:buNone/>
            </a:pPr>
            <a:r>
              <a:rPr lang="en-US" altLang="en-US" dirty="0"/>
              <a:t>Ulna- forms elbow joint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AAB60-0EC6-48B6-B005-C94DCEAB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5" y="-8010"/>
            <a:ext cx="5863353" cy="69916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Bones of the Upper Limb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000500" cy="4525963"/>
          </a:xfrm>
        </p:spPr>
        <p:txBody>
          <a:bodyPr/>
          <a:lstStyle/>
          <a:p>
            <a:pPr marL="284163" indent="-284163"/>
            <a:r>
              <a:rPr lang="en-US" altLang="en-US"/>
              <a:t>The hand</a:t>
            </a:r>
          </a:p>
          <a:p>
            <a:pPr marL="795338" lvl="1" indent="-284163"/>
            <a:r>
              <a:rPr lang="en-US" altLang="en-US"/>
              <a:t>Carpals – wrist</a:t>
            </a:r>
          </a:p>
          <a:p>
            <a:pPr marL="795338" lvl="1" indent="-284163"/>
            <a:r>
              <a:rPr lang="en-US" altLang="en-US"/>
              <a:t>Metacarpals – palm</a:t>
            </a:r>
          </a:p>
          <a:p>
            <a:pPr marL="795338" lvl="1" indent="-284163"/>
            <a:r>
              <a:rPr lang="en-US" altLang="en-US"/>
              <a:t>Phalanges – fingers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5.22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18079" r="23161" b="11108"/>
          <a:stretch>
            <a:fillRect/>
          </a:stretch>
        </p:blipFill>
        <p:spPr bwMode="auto">
          <a:xfrm>
            <a:off x="6113464" y="1219200"/>
            <a:ext cx="41735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Bones of the Pelvic Girdle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156575" cy="4346575"/>
          </a:xfrm>
        </p:spPr>
        <p:txBody>
          <a:bodyPr wrap="none">
            <a:normAutofit lnSpcReduction="10000"/>
          </a:bodyPr>
          <a:lstStyle/>
          <a:p>
            <a:pPr marL="284163" indent="-284163"/>
            <a:r>
              <a:rPr lang="en-US" altLang="en-US"/>
              <a:t>Hip bones</a:t>
            </a:r>
          </a:p>
          <a:p>
            <a:pPr marL="284163" indent="-284163"/>
            <a:r>
              <a:rPr lang="en-US" altLang="en-US"/>
              <a:t>Composed of three pair of fused bones</a:t>
            </a:r>
          </a:p>
          <a:p>
            <a:pPr marL="795338" lvl="1" indent="-284163"/>
            <a:r>
              <a:rPr lang="en-US" altLang="en-US"/>
              <a:t>Ilium</a:t>
            </a:r>
          </a:p>
          <a:p>
            <a:pPr marL="795338" lvl="1" indent="-284163"/>
            <a:r>
              <a:rPr lang="en-US" altLang="en-US"/>
              <a:t>Ischium</a:t>
            </a:r>
          </a:p>
          <a:p>
            <a:pPr marL="795338" lvl="1" indent="-284163"/>
            <a:r>
              <a:rPr lang="en-US" altLang="en-US"/>
              <a:t>Pubic bone</a:t>
            </a:r>
          </a:p>
          <a:p>
            <a:pPr marL="284163" indent="-284163"/>
            <a:r>
              <a:rPr lang="en-US" altLang="en-US"/>
              <a:t>The total weight of the upper body rests on the pelvis</a:t>
            </a:r>
          </a:p>
          <a:p>
            <a:pPr marL="284163" indent="-284163"/>
            <a:r>
              <a:rPr lang="en-US" altLang="en-US"/>
              <a:t>Protects several organs</a:t>
            </a:r>
          </a:p>
          <a:p>
            <a:pPr marL="795338" lvl="1" indent="-284163"/>
            <a:r>
              <a:rPr lang="en-US" altLang="en-US"/>
              <a:t>Reproductive organs</a:t>
            </a:r>
          </a:p>
          <a:p>
            <a:pPr marL="795338" lvl="1" indent="-284163"/>
            <a:r>
              <a:rPr lang="en-US" altLang="en-US"/>
              <a:t>Urinary bladder</a:t>
            </a:r>
          </a:p>
          <a:p>
            <a:pPr marL="795338" lvl="1" indent="-284163"/>
            <a:r>
              <a:rPr lang="en-US" altLang="en-US"/>
              <a:t>Part of the large intestine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Pelvis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5.23a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2526" r="5992" b="12497"/>
          <a:stretch>
            <a:fillRect/>
          </a:stretch>
        </p:blipFill>
        <p:spPr bwMode="auto">
          <a:xfrm>
            <a:off x="2286000" y="1143001"/>
            <a:ext cx="7620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183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Appendicular Skeleton</vt:lpstr>
      <vt:lpstr>The Pectoral (Shoulder) Girdle</vt:lpstr>
      <vt:lpstr>Bones of the Pectoral Girdle</vt:lpstr>
      <vt:lpstr>Bones of the Shoulder</vt:lpstr>
      <vt:lpstr>Humerus- upper arm</vt:lpstr>
      <vt:lpstr>Forearm Bones</vt:lpstr>
      <vt:lpstr>Bones of the Upper Limb</vt:lpstr>
      <vt:lpstr>Bones of the Pelvic Girdle</vt:lpstr>
      <vt:lpstr>The Pelvis</vt:lpstr>
      <vt:lpstr>The Pelvis: Right Coxal Bone</vt:lpstr>
      <vt:lpstr>Gender Differences of the  Pelvis</vt:lpstr>
      <vt:lpstr>Femur- forms thigh</vt:lpstr>
      <vt:lpstr>Lower Leg Bones</vt:lpstr>
      <vt:lpstr>Bones of the Lower Limbs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Appendicular Skeleton</dc:title>
  <dc:creator>Rebecca L. Merritt</dc:creator>
  <cp:lastModifiedBy>Rebecca Merritt</cp:lastModifiedBy>
  <cp:revision>16</cp:revision>
  <dcterms:created xsi:type="dcterms:W3CDTF">2023-10-11T14:25:44Z</dcterms:created>
  <dcterms:modified xsi:type="dcterms:W3CDTF">2024-03-05T19:56:57Z</dcterms:modified>
</cp:coreProperties>
</file>