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08" r:id="rId25"/>
    <p:sldId id="279" r:id="rId26"/>
    <p:sldId id="306" r:id="rId27"/>
    <p:sldId id="307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9" r:id="rId37"/>
    <p:sldId id="290" r:id="rId38"/>
    <p:sldId id="291" r:id="rId39"/>
    <p:sldId id="292" r:id="rId40"/>
    <p:sldId id="294" r:id="rId41"/>
    <p:sldId id="295" r:id="rId42"/>
    <p:sldId id="293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4" r:id="rId51"/>
    <p:sldId id="305" r:id="rId52"/>
  </p:sldIdLst>
  <p:sldSz cx="10160000" cy="7620000"/>
  <p:notesSz cx="9388475" cy="71024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gigHHRSRa5SlIq6dIQo3P4MPom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5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" name="Google Shape;21;p1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Google Shape;78;p8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22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p9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p21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p10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p11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13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p16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Google Shape;142;p14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" name="Google Shape;27;p2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20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" name="Google Shape;156;p15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p17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18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p24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" name="Google Shape;182;p25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" name="Google Shape;191;p26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27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p28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9" name="Google Shape;209;p29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" name="Google Shape;33;p3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" name="Google Shape;215;p30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p31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7" name="Google Shape;227;p32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p34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Google Shape;247;p35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2" name="Google Shape;252;p36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p37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4" name="Google Shape;274;p39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0" name="Google Shape;280;p40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" name="Google Shape;267;p38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" name="Google Shape;39;p4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Google Shape;286;p41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4" name="Google Shape;294;p42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0" name="Google Shape;300;p43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" name="Google Shape;306;p44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p45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8" name="Google Shape;318;p46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Google Shape;324;p47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5" name="Google Shape;335;p49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" name="Google Shape;341;p50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7bf354394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27bf3543940_0_1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" name="Google Shape;53;p5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" name="Google Shape;59;p6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" name="Google Shape;65;p7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533400"/>
            <a:ext cx="3548063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" name="Google Shape;73;p19:notes"/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97" tIns="84797" rIns="84797" bIns="84797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ITLE_AND_BODY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5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  <a:defRPr sz="42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  <a:defRPr sz="42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9pPr>
          </a:lstStyle>
          <a:p>
            <a:endParaRPr/>
          </a:p>
        </p:txBody>
      </p:sp>
      <p:sp>
        <p:nvSpPr>
          <p:cNvPr id="9" name="Google Shape;9;p53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400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4"/>
          <p:cNvSpPr txBox="1">
            <a:spLocks noGrp="1"/>
          </p:cNvSpPr>
          <p:nvPr>
            <p:ph type="body" idx="1"/>
          </p:nvPr>
        </p:nvSpPr>
        <p:spPr>
          <a:xfrm>
            <a:off x="304800" y="6705600"/>
            <a:ext cx="9550400" cy="60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5"/>
          <p:cNvSpPr txBox="1">
            <a:spLocks noGrp="1"/>
          </p:cNvSpPr>
          <p:nvPr>
            <p:ph type="ctrTitle"/>
          </p:nvPr>
        </p:nvSpPr>
        <p:spPr>
          <a:xfrm>
            <a:off x="914400" y="3048000"/>
            <a:ext cx="8331200" cy="121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55"/>
          <p:cNvSpPr txBox="1">
            <a:spLocks noGrp="1"/>
          </p:cNvSpPr>
          <p:nvPr>
            <p:ph type="subTitle" idx="1"/>
          </p:nvPr>
        </p:nvSpPr>
        <p:spPr>
          <a:xfrm>
            <a:off x="1828800" y="4572000"/>
            <a:ext cx="65023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ITLE_AND_TWO_COLUMN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  <a:defRPr sz="42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  <a:defRPr sz="42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9pPr>
          </a:lstStyle>
          <a:p>
            <a:endParaRPr/>
          </a:p>
        </p:txBody>
      </p:sp>
      <p:sp>
        <p:nvSpPr>
          <p:cNvPr id="17" name="Google Shape;17;p56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4470399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56"/>
          <p:cNvSpPr txBox="1">
            <a:spLocks noGrp="1"/>
          </p:cNvSpPr>
          <p:nvPr>
            <p:ph type="body" idx="2"/>
          </p:nvPr>
        </p:nvSpPr>
        <p:spPr>
          <a:xfrm>
            <a:off x="5384800" y="1828800"/>
            <a:ext cx="4470399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  <a:defRPr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lickr.com/photos/146824358@N03/3997798758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6824358@N03/41813163462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wm-nmbiology2/chapter/connective-tissues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4Wvj0AbBDa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hyperlink" Target="http://youtube.com/v/YOnIxcc0DW8" TargetMode="Externa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"/>
          <p:cNvSpPr txBox="1">
            <a:spLocks noGrp="1"/>
          </p:cNvSpPr>
          <p:nvPr>
            <p:ph type="ctrTitle"/>
          </p:nvPr>
        </p:nvSpPr>
        <p:spPr>
          <a:xfrm>
            <a:off x="408900" y="104100"/>
            <a:ext cx="8507575" cy="10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Tissues </a:t>
            </a:r>
            <a:endParaRPr/>
          </a:p>
        </p:txBody>
      </p:sp>
      <p:sp>
        <p:nvSpPr>
          <p:cNvPr id="24" name="Google Shape;24;p1"/>
          <p:cNvSpPr/>
          <p:nvPr/>
        </p:nvSpPr>
        <p:spPr>
          <a:xfrm>
            <a:off x="1324425" y="1223050"/>
            <a:ext cx="7689550" cy="620852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 txBox="1">
            <a:spLocks noGrp="1"/>
          </p:cNvSpPr>
          <p:nvPr>
            <p:ph type="title"/>
          </p:nvPr>
        </p:nvSpPr>
        <p:spPr>
          <a:xfrm>
            <a:off x="304800" y="147145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Simple Cuboidal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B4B8F1-FF8F-42E1-A357-8A265F7A0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835573"/>
            <a:ext cx="9550400" cy="5948854"/>
          </a:xfrm>
        </p:spPr>
        <p:txBody>
          <a:bodyPr/>
          <a:lstStyle/>
          <a:p>
            <a:endParaRPr lang="en-US" sz="2400" dirty="0"/>
          </a:p>
          <a:p>
            <a:pPr marL="0" lvl="0" indent="0">
              <a:lnSpc>
                <a:spcPct val="120138"/>
              </a:lnSpc>
              <a:buSzPts val="2000"/>
            </a:pPr>
            <a:r>
              <a:rPr lang="en-US" sz="2800" dirty="0"/>
              <a:t>Description: single layer of cube-shaped cells</a:t>
            </a:r>
          </a:p>
          <a:p>
            <a:pPr marL="0" lvl="0" indent="0">
              <a:lnSpc>
                <a:spcPct val="120138"/>
              </a:lnSpc>
              <a:buSzPts val="2000"/>
            </a:pPr>
            <a:endParaRPr lang="en-US" sz="2800" dirty="0"/>
          </a:p>
          <a:p>
            <a:pPr marL="0" lvl="0" indent="0">
              <a:lnSpc>
                <a:spcPct val="120138"/>
              </a:lnSpc>
              <a:buSzPts val="2000"/>
            </a:pPr>
            <a:r>
              <a:rPr lang="en-US" sz="2800" dirty="0"/>
              <a:t>Function: secretion and absorption</a:t>
            </a:r>
          </a:p>
          <a:p>
            <a:pPr marL="0" lvl="0" indent="0">
              <a:lnSpc>
                <a:spcPct val="120138"/>
              </a:lnSpc>
              <a:buSzPts val="2000"/>
            </a:pPr>
            <a:endParaRPr lang="en-US" sz="2800" dirty="0"/>
          </a:p>
          <a:p>
            <a:pPr marL="0" lvl="0" indent="0">
              <a:lnSpc>
                <a:spcPct val="120138"/>
              </a:lnSpc>
              <a:buSzPts val="2000"/>
            </a:pPr>
            <a:r>
              <a:rPr lang="en-US" sz="2800" dirty="0"/>
              <a:t>Location: kidneys tubules, ducts and covering the ovaries</a:t>
            </a:r>
          </a:p>
          <a:p>
            <a:endParaRPr lang="en-US" dirty="0"/>
          </a:p>
        </p:txBody>
      </p:sp>
      <p:sp>
        <p:nvSpPr>
          <p:cNvPr id="82" name="Google Shape;82;p8"/>
          <p:cNvSpPr/>
          <p:nvPr/>
        </p:nvSpPr>
        <p:spPr>
          <a:xfrm>
            <a:off x="444501" y="4088524"/>
            <a:ext cx="4001376" cy="35314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 txBox="1"/>
          <p:nvPr/>
        </p:nvSpPr>
        <p:spPr>
          <a:xfrm>
            <a:off x="7247800" y="5219325"/>
            <a:ext cx="2460975" cy="192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8"/>
          <p:cNvSpPr/>
          <p:nvPr/>
        </p:nvSpPr>
        <p:spPr>
          <a:xfrm>
            <a:off x="5948855" y="5139558"/>
            <a:ext cx="3735682" cy="208919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/>
          <p:nvPr/>
        </p:nvSpPr>
        <p:spPr>
          <a:xfrm>
            <a:off x="2695275" y="381000"/>
            <a:ext cx="476942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 txBox="1">
            <a:spLocks noGrp="1"/>
          </p:cNvSpPr>
          <p:nvPr>
            <p:ph type="title"/>
          </p:nvPr>
        </p:nvSpPr>
        <p:spPr>
          <a:xfrm>
            <a:off x="216750" y="21022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Simple Columnar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82DC8B-E65C-473D-985B-1CED51481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750" y="1066800"/>
            <a:ext cx="9550400" cy="5486399"/>
          </a:xfrm>
        </p:spPr>
        <p:txBody>
          <a:bodyPr/>
          <a:lstStyle/>
          <a:p>
            <a:pPr marL="0" lvl="0" indent="0">
              <a:lnSpc>
                <a:spcPct val="120138"/>
              </a:lnSpc>
              <a:buSzPts val="2000"/>
            </a:pPr>
            <a:r>
              <a:rPr lang="en-US" sz="2800" dirty="0"/>
              <a:t>Description: single layer of column shaped cells (taller than they are wide</a:t>
            </a:r>
          </a:p>
          <a:p>
            <a:pPr marL="0" lvl="0" indent="0">
              <a:lnSpc>
                <a:spcPct val="120138"/>
              </a:lnSpc>
              <a:buSzPts val="2000"/>
            </a:pPr>
            <a:endParaRPr lang="en-US" sz="2800" dirty="0"/>
          </a:p>
          <a:p>
            <a:pPr marL="0" lvl="0" indent="0">
              <a:lnSpc>
                <a:spcPct val="120138"/>
              </a:lnSpc>
              <a:buSzPts val="2000"/>
            </a:pPr>
            <a:r>
              <a:rPr lang="en-US" sz="2800" dirty="0"/>
              <a:t>Function: secretion and absorption</a:t>
            </a:r>
          </a:p>
          <a:p>
            <a:pPr marL="0" lvl="0" indent="0">
              <a:lnSpc>
                <a:spcPct val="120138"/>
              </a:lnSpc>
              <a:buSzPts val="2000"/>
            </a:pPr>
            <a:endParaRPr lang="en-US" sz="2800" dirty="0"/>
          </a:p>
          <a:p>
            <a:pPr marL="0" indent="0">
              <a:lnSpc>
                <a:spcPct val="120138"/>
              </a:lnSpc>
              <a:buSzPts val="2000"/>
            </a:pPr>
            <a:r>
              <a:rPr lang="en-US" sz="2800" dirty="0"/>
              <a:t>Location: Found in Digestive tract and uterus</a:t>
            </a:r>
          </a:p>
          <a:p>
            <a:pPr marL="0" lvl="0" indent="0">
              <a:lnSpc>
                <a:spcPct val="120138"/>
              </a:lnSpc>
              <a:buSzPts val="2000"/>
            </a:pPr>
            <a:endParaRPr lang="en-US" dirty="0"/>
          </a:p>
        </p:txBody>
      </p:sp>
      <p:sp>
        <p:nvSpPr>
          <p:cNvPr id="95" name="Google Shape;95;p9"/>
          <p:cNvSpPr/>
          <p:nvPr/>
        </p:nvSpPr>
        <p:spPr>
          <a:xfrm>
            <a:off x="3195144" y="4708634"/>
            <a:ext cx="3520967" cy="308809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>
            <a:off x="216750" y="5060614"/>
            <a:ext cx="2413000" cy="212722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 txBox="1"/>
          <p:nvPr/>
        </p:nvSpPr>
        <p:spPr>
          <a:xfrm>
            <a:off x="7530350" y="1347275"/>
            <a:ext cx="2412900" cy="567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*Contains goblet cells to secrete mucus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*Can have cilia and microvilli</a:t>
            </a:r>
            <a:endParaRPr dirty="0"/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/>
          <p:nvPr/>
        </p:nvSpPr>
        <p:spPr>
          <a:xfrm>
            <a:off x="2713975" y="381000"/>
            <a:ext cx="473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 txBox="1">
            <a:spLocks noGrp="1"/>
          </p:cNvSpPr>
          <p:nvPr>
            <p:ph type="title"/>
          </p:nvPr>
        </p:nvSpPr>
        <p:spPr>
          <a:xfrm>
            <a:off x="304800" y="179862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Stratified Squamous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413645-E482-45F6-AB3A-20D557B1C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575" y="1248475"/>
            <a:ext cx="9550400" cy="5486399"/>
          </a:xfrm>
        </p:spPr>
        <p:txBody>
          <a:bodyPr/>
          <a:lstStyle/>
          <a:p>
            <a:pPr marL="0" lvl="0" indent="0">
              <a:lnSpc>
                <a:spcPct val="120138"/>
              </a:lnSpc>
              <a:buSzPts val="2000"/>
            </a:pPr>
            <a:r>
              <a:rPr lang="en-US" sz="2800" dirty="0"/>
              <a:t>Description:  many layers with flat cells at the top</a:t>
            </a:r>
          </a:p>
          <a:p>
            <a:pPr marL="0" lvl="0" indent="0">
              <a:lnSpc>
                <a:spcPct val="120138"/>
              </a:lnSpc>
              <a:buSzPts val="2000"/>
            </a:pPr>
            <a:endParaRPr lang="en-US" sz="2800" dirty="0"/>
          </a:p>
          <a:p>
            <a:pPr marL="0" lvl="0" indent="0">
              <a:lnSpc>
                <a:spcPct val="120138"/>
              </a:lnSpc>
              <a:buSzPts val="2000"/>
            </a:pPr>
            <a:r>
              <a:rPr lang="en-US" sz="2800" dirty="0"/>
              <a:t>Function: protection</a:t>
            </a:r>
          </a:p>
          <a:p>
            <a:pPr marL="0" lvl="0" indent="0">
              <a:lnSpc>
                <a:spcPct val="120138"/>
              </a:lnSpc>
              <a:buSzPts val="2000"/>
            </a:pPr>
            <a:endParaRPr lang="en-US" sz="2800" dirty="0"/>
          </a:p>
          <a:p>
            <a:pPr marL="0" indent="0">
              <a:lnSpc>
                <a:spcPct val="120138"/>
              </a:lnSpc>
              <a:buSzPts val="2000"/>
            </a:pPr>
            <a:r>
              <a:rPr lang="en-US" sz="2800" dirty="0"/>
              <a:t>Location: top layer of skin and lining of mouth</a:t>
            </a:r>
          </a:p>
          <a:p>
            <a:endParaRPr lang="en-US" dirty="0"/>
          </a:p>
        </p:txBody>
      </p:sp>
      <p:sp>
        <p:nvSpPr>
          <p:cNvPr id="108" name="Google Shape;108;p10"/>
          <p:cNvSpPr/>
          <p:nvPr/>
        </p:nvSpPr>
        <p:spPr>
          <a:xfrm>
            <a:off x="4069384" y="5799676"/>
            <a:ext cx="6297074" cy="182032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0"/>
          <p:cNvSpPr/>
          <p:nvPr/>
        </p:nvSpPr>
        <p:spPr>
          <a:xfrm>
            <a:off x="391575" y="4656083"/>
            <a:ext cx="4411653" cy="279456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302150" y="302525"/>
            <a:ext cx="9631874" cy="983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</a:pPr>
            <a:r>
              <a:rPr lang="en-US" sz="42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ink of tattoos must be injected below the basement membrane.</a:t>
            </a:r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626599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18" name="Google Shape;118;p11"/>
          <p:cNvSpPr/>
          <p:nvPr/>
        </p:nvSpPr>
        <p:spPr>
          <a:xfrm>
            <a:off x="307875" y="1831450"/>
            <a:ext cx="7461950" cy="56785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295525" y="331925"/>
            <a:ext cx="3899400" cy="43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5"/>
              <a:buFont typeface="Arial"/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Tissues often come in layers on the body - superficial cuts on the skin may need to be stitched if they also go through the underlying tissue.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5"/>
              <a:buFont typeface="Arial"/>
              <a:buNone/>
            </a:pP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5"/>
              <a:buFont typeface="Arial"/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will definitely need stitches!</a:t>
            </a:r>
            <a:endParaRPr/>
          </a:p>
        </p:txBody>
      </p:sp>
      <p:sp>
        <p:nvSpPr>
          <p:cNvPr id="124" name="Google Shape;124;p13"/>
          <p:cNvSpPr/>
          <p:nvPr/>
        </p:nvSpPr>
        <p:spPr>
          <a:xfrm>
            <a:off x="4876800" y="406400"/>
            <a:ext cx="5080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Stratified cuboidal epithelium</a:t>
            </a:r>
            <a:endParaRPr/>
          </a:p>
        </p:txBody>
      </p:sp>
      <p:sp>
        <p:nvSpPr>
          <p:cNvPr id="130" name="Google Shape;130;p12"/>
          <p:cNvSpPr/>
          <p:nvPr/>
        </p:nvSpPr>
        <p:spPr>
          <a:xfrm>
            <a:off x="748450" y="4356100"/>
            <a:ext cx="5654400" cy="2830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500" cy="5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1400" lvl="0" indent="0" algn="l" rtl="0">
              <a:spcBef>
                <a:spcPts val="0"/>
              </a:spcBef>
              <a:spcAft>
                <a:spcPts val="0"/>
              </a:spcAft>
              <a:buSzPts val="2633"/>
            </a:pPr>
            <a:r>
              <a:rPr lang="en-US" dirty="0"/>
              <a:t>Description: multiple layers of cube-shaped cells</a:t>
            </a:r>
            <a:endParaRPr dirty="0"/>
          </a:p>
          <a:p>
            <a:pPr marL="61400" lvl="0" indent="0" algn="l" rtl="0">
              <a:spcBef>
                <a:spcPts val="0"/>
              </a:spcBef>
              <a:spcAft>
                <a:spcPts val="0"/>
              </a:spcAft>
              <a:buSzPts val="2633"/>
            </a:pPr>
            <a:endParaRPr lang="en-US" dirty="0"/>
          </a:p>
          <a:p>
            <a:pPr marL="61400" lvl="0" indent="0" algn="l" rtl="0">
              <a:spcBef>
                <a:spcPts val="0"/>
              </a:spcBef>
              <a:spcAft>
                <a:spcPts val="0"/>
              </a:spcAft>
              <a:buSzPts val="2633"/>
            </a:pPr>
            <a:r>
              <a:rPr lang="en-US" dirty="0"/>
              <a:t>Function: secretion and protection</a:t>
            </a:r>
            <a:endParaRPr dirty="0"/>
          </a:p>
          <a:p>
            <a:pPr marL="61400" lvl="0" indent="0" algn="l" rtl="0">
              <a:spcBef>
                <a:spcPts val="0"/>
              </a:spcBef>
              <a:spcAft>
                <a:spcPts val="0"/>
              </a:spcAft>
              <a:buSzPts val="2633"/>
            </a:pPr>
            <a:endParaRPr lang="en-US" dirty="0"/>
          </a:p>
          <a:p>
            <a:pPr marL="61400" lvl="0" indent="0" algn="l" rtl="0">
              <a:spcBef>
                <a:spcPts val="0"/>
              </a:spcBef>
              <a:spcAft>
                <a:spcPts val="0"/>
              </a:spcAft>
              <a:buSzPts val="2633"/>
            </a:pPr>
            <a:r>
              <a:rPr lang="en-US" dirty="0"/>
              <a:t>Location: line sweat and salivary glands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 descr="https://lh4.googleusercontent.com/cbXLGnPItbCLDGyIwLR6wuDGscCX2zTMMol8MMqgLgtEDjPYIn5fuNMa1n-VwXNPJh686U5Yzc1OlMV0yDV1A4Vq0pou1BJPS0RPXYCYfgSaXf_27fJEduT0PWCPpD9S2cKqxXpKPjn_6JsBbxAYIw">
            <a:extLst>
              <a:ext uri="{FF2B5EF4-FFF2-40B4-BE49-F238E27FC236}">
                <a16:creationId xmlns:a16="http://schemas.microsoft.com/office/drawing/2014/main" id="{B4D55D98-527F-4366-84F7-8632F1E0B93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t="36382" r="56957" b="22267"/>
          <a:stretch/>
        </p:blipFill>
        <p:spPr bwMode="auto">
          <a:xfrm>
            <a:off x="6846500" y="4277711"/>
            <a:ext cx="2696893" cy="21420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</a:pPr>
            <a:r>
              <a:rPr lang="en-US" sz="2800" dirty="0"/>
              <a:t>Stratified Columnar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Epithelium</a:t>
            </a:r>
            <a:endParaRPr sz="2800" dirty="0"/>
          </a:p>
        </p:txBody>
      </p:sp>
      <p:sp>
        <p:nvSpPr>
          <p:cNvPr id="137" name="Google Shape;137;p16"/>
          <p:cNvSpPr txBox="1">
            <a:spLocks noGrp="1"/>
          </p:cNvSpPr>
          <p:nvPr>
            <p:ph type="body" idx="1"/>
          </p:nvPr>
        </p:nvSpPr>
        <p:spPr>
          <a:xfrm>
            <a:off x="408625" y="1320225"/>
            <a:ext cx="9445974" cy="3471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</a:pPr>
            <a:r>
              <a:rPr lang="en-US" sz="2666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Description: Top layers are column-shaped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</a:pPr>
            <a:r>
              <a:rPr lang="en-US" sz="2666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(columnar) and bottom layers are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</a:pPr>
            <a:r>
              <a:rPr lang="en-US" dirty="0"/>
              <a:t>cube- shaped (</a:t>
            </a:r>
            <a:r>
              <a:rPr lang="en-US" sz="2666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cuboidal)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</a:pPr>
            <a:r>
              <a:rPr lang="en-US" sz="2666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Function: protection and secretion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</a:pPr>
            <a:r>
              <a:rPr lang="en-US" sz="2666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Location: male urethra, larger ducts of glands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</a:pPr>
            <a:endParaRPr sz="2666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3"/>
              <a:buFont typeface="Arial"/>
              <a:buNone/>
            </a:pPr>
            <a:r>
              <a:rPr lang="en-US" sz="2666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</a:t>
            </a:r>
            <a:endParaRPr dirty="0"/>
          </a:p>
        </p:txBody>
      </p:sp>
      <p:pic>
        <p:nvPicPr>
          <p:cNvPr id="6" name="Picture 5" descr="Stratified columnar epithelium - Servier Medical Art">
            <a:extLst>
              <a:ext uri="{FF2B5EF4-FFF2-40B4-BE49-F238E27FC236}">
                <a16:creationId xmlns:a16="http://schemas.microsoft.com/office/drawing/2014/main" id="{C98851F8-72FE-47BF-8BA2-E48911AE68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66" y="5320353"/>
            <a:ext cx="2775837" cy="195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microanatomy.net/_Media/salivary7_med.jpeg">
            <a:extLst>
              <a:ext uri="{FF2B5EF4-FFF2-40B4-BE49-F238E27FC236}">
                <a16:creationId xmlns:a16="http://schemas.microsoft.com/office/drawing/2014/main" id="{8EC5A9E5-3750-4799-A850-F71B9CDE5FA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641654"/>
            <a:ext cx="4638865" cy="2454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>
            <a:spLocks noGrp="1"/>
          </p:cNvSpPr>
          <p:nvPr>
            <p:ph type="title"/>
          </p:nvPr>
        </p:nvSpPr>
        <p:spPr>
          <a:xfrm>
            <a:off x="610300" y="356300"/>
            <a:ext cx="9015574" cy="93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Pseudostratified Columnar</a:t>
            </a:r>
            <a:endParaRPr/>
          </a:p>
        </p:txBody>
      </p:sp>
      <p:sp>
        <p:nvSpPr>
          <p:cNvPr id="145" name="Google Shape;145;p14"/>
          <p:cNvSpPr/>
          <p:nvPr/>
        </p:nvSpPr>
        <p:spPr>
          <a:xfrm>
            <a:off x="190500" y="2148400"/>
            <a:ext cx="7482400" cy="52810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4"/>
          <p:cNvSpPr/>
          <p:nvPr/>
        </p:nvSpPr>
        <p:spPr>
          <a:xfrm>
            <a:off x="179900" y="1047750"/>
            <a:ext cx="2286000" cy="24129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"/>
          <p:cNvSpPr txBox="1"/>
          <p:nvPr/>
        </p:nvSpPr>
        <p:spPr>
          <a:xfrm>
            <a:off x="4323275" y="1257650"/>
            <a:ext cx="5632450" cy="16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Single layer, nuclei are uneven which gives it a layered appearance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have goblet cells and cilia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4"/>
          <p:cNvSpPr txBox="1"/>
          <p:nvPr/>
        </p:nvSpPr>
        <p:spPr>
          <a:xfrm>
            <a:off x="8085650" y="2783851"/>
            <a:ext cx="1824300" cy="43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/>
              <a:t>Protect and filter</a:t>
            </a:r>
            <a:endParaRPr sz="2000"/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Location: lining air passages and tubes of the reproductive system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"/>
          <p:cNvSpPr txBox="1"/>
          <p:nvPr/>
        </p:nvSpPr>
        <p:spPr>
          <a:xfrm>
            <a:off x="608475" y="341150"/>
            <a:ext cx="1979075" cy="1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en-US"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this type.....</a:t>
            </a: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45700" y="408900"/>
            <a:ext cx="6291725" cy="68579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/>
          <p:nvPr/>
        </p:nvSpPr>
        <p:spPr>
          <a:xfrm>
            <a:off x="2779450" y="381000"/>
            <a:ext cx="460107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5"/>
          <p:cNvSpPr/>
          <p:nvPr/>
        </p:nvSpPr>
        <p:spPr>
          <a:xfrm>
            <a:off x="147339" y="343732"/>
            <a:ext cx="2026099" cy="29614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title"/>
          </p:nvPr>
        </p:nvSpPr>
        <p:spPr>
          <a:xfrm>
            <a:off x="375700" y="211650"/>
            <a:ext cx="9015574" cy="93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Transitional Epithelium</a:t>
            </a:r>
            <a:endParaRPr/>
          </a:p>
        </p:txBody>
      </p:sp>
      <p:sp>
        <p:nvSpPr>
          <p:cNvPr id="159" name="Google Shape;159;p15"/>
          <p:cNvSpPr/>
          <p:nvPr/>
        </p:nvSpPr>
        <p:spPr>
          <a:xfrm>
            <a:off x="249992" y="3985205"/>
            <a:ext cx="3846891" cy="35195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5"/>
          <p:cNvSpPr/>
          <p:nvPr/>
        </p:nvSpPr>
        <p:spPr>
          <a:xfrm>
            <a:off x="5227361" y="5196400"/>
            <a:ext cx="4328575" cy="226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5"/>
          <p:cNvSpPr txBox="1"/>
          <p:nvPr/>
        </p:nvSpPr>
        <p:spPr>
          <a:xfrm>
            <a:off x="3158850" y="1143574"/>
            <a:ext cx="6853811" cy="3615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Description: several layers of irregular-shaped cells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Function: Blocks diffusion (no leaking)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Location: urinary bladder</a:t>
            </a:r>
            <a:endParaRPr dirty="0"/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"/>
          <p:cNvSpPr/>
          <p:nvPr/>
        </p:nvSpPr>
        <p:spPr>
          <a:xfrm>
            <a:off x="2948175" y="102775"/>
            <a:ext cx="6224874" cy="75406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366650" y="275975"/>
            <a:ext cx="3271825" cy="60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en-US"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Identify the tissues</a:t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/>
          <p:nvPr/>
        </p:nvSpPr>
        <p:spPr>
          <a:xfrm>
            <a:off x="1453150" y="381000"/>
            <a:ext cx="7253649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F15892-0C1B-466A-A693-92B4FE6BD3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Connective Tissue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B8047D-A680-4F2D-A9AD-D6A4BA73EA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7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479775" y="199235"/>
            <a:ext cx="9015574" cy="93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Connective Tissue General Characteristics</a:t>
            </a:r>
            <a:endParaRPr sz="3600" dirty="0"/>
          </a:p>
        </p:txBody>
      </p:sp>
      <p:sp>
        <p:nvSpPr>
          <p:cNvPr id="179" name="Google Shape;179;p24"/>
          <p:cNvSpPr txBox="1"/>
          <p:nvPr/>
        </p:nvSpPr>
        <p:spPr>
          <a:xfrm>
            <a:off x="365125" y="1003650"/>
            <a:ext cx="9244874" cy="632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55"/>
              <a:buFont typeface="Arial"/>
              <a:buNone/>
            </a:pPr>
            <a:endParaRPr lang="en-US" sz="3111" dirty="0"/>
          </a:p>
          <a:p>
            <a:pPr marL="0" marR="0" lvl="0" indent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55"/>
              <a:buFont typeface="Arial"/>
              <a:buNone/>
            </a:pPr>
            <a:r>
              <a:rPr lang="en-US" sz="3111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-Most abundant tissue in your body, found throughout</a:t>
            </a:r>
          </a:p>
          <a:p>
            <a:pPr marL="0" marR="0" lvl="0" indent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55"/>
              <a:buFont typeface="Arial"/>
              <a:buNone/>
            </a:pPr>
            <a:br>
              <a:rPr lang="en-US" sz="3111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111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-Binds structures together</a:t>
            </a:r>
          </a:p>
          <a:p>
            <a:pPr marL="0" marR="0" lvl="0" indent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55"/>
              <a:buFont typeface="Arial"/>
              <a:buNone/>
            </a:pPr>
            <a:br>
              <a:rPr lang="en-US" sz="3111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111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-Cells can reproduce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A6A39-7C39-4AFF-90C7-D59A9450D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47499" y="4474451"/>
            <a:ext cx="4762500" cy="26860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E9F2-10B6-4F56-8BD9-05A6BC17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249DF-EC14-4D22-AF7F-9158B3D86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-Provides support, protection, framework, fills space, stores fat, produces blood cells, fights infection, and helps repair tissue.</a:t>
            </a:r>
            <a:br>
              <a:rPr lang="en-US" sz="2800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E97C4-5E33-43A1-8096-9AFBA5799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06566" y="3387487"/>
            <a:ext cx="7429554" cy="41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45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48976-734D-45CC-A908-4B9F69E0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A8230-A18B-480F-8CD3-44A3CAA8B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-Composed of more scattered cells, fibers, and ground substance (fluid or semi-fluid </a:t>
            </a:r>
            <a:r>
              <a:rPr lang="en-US" sz="2800"/>
              <a:t>between cells and fibers)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-Most have a good blood supply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423FB-B81C-423A-AE14-EBB2F9C1F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59669" y="4319554"/>
            <a:ext cx="4126676" cy="2943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9B4255-F8C7-4734-9F3D-969E2477BC65}"/>
              </a:ext>
            </a:extLst>
          </p:cNvPr>
          <p:cNvSpPr txBox="1"/>
          <p:nvPr/>
        </p:nvSpPr>
        <p:spPr>
          <a:xfrm>
            <a:off x="5759669" y="7027954"/>
            <a:ext cx="40955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urses.lumenlearning.com/wm-nmbiology2/chapter/connective-tissue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99428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205450" y="205450"/>
            <a:ext cx="9922049" cy="136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99"/>
              <a:buFont typeface="Arial"/>
              <a:buNone/>
            </a:pPr>
            <a:r>
              <a:rPr lang="en-US" sz="47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Types of Cells in Connective Tissue</a:t>
            </a: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611850" y="1526250"/>
            <a:ext cx="9015574" cy="200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381000" marR="0" lvl="0" indent="-371590" algn="l" rtl="0">
              <a:lnSpc>
                <a:spcPct val="1199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2"/>
              <a:buFont typeface="Arial"/>
              <a:buChar char="•"/>
            </a:pPr>
            <a:r>
              <a:rPr lang="en-US" sz="35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Mast cells (prevents clots)</a:t>
            </a:r>
            <a:endParaRPr/>
          </a:p>
          <a:p>
            <a:pPr marL="381000" marR="0" lvl="0" indent="-371590" algn="l" rtl="0">
              <a:lnSpc>
                <a:spcPct val="119922"/>
              </a:lnSpc>
              <a:spcBef>
                <a:spcPts val="635"/>
              </a:spcBef>
              <a:spcAft>
                <a:spcPts val="0"/>
              </a:spcAft>
              <a:buClr>
                <a:srgbClr val="000000"/>
              </a:buClr>
              <a:buSzPts val="5852"/>
              <a:buFont typeface="Arial"/>
              <a:buChar char="•"/>
            </a:pPr>
            <a:r>
              <a:rPr lang="en-US" sz="35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Macrophages (consumers)</a:t>
            </a:r>
            <a:endParaRPr/>
          </a:p>
          <a:p>
            <a:pPr marL="381000" marR="0" lvl="0" indent="-371590" algn="l" rtl="0">
              <a:lnSpc>
                <a:spcPct val="119922"/>
              </a:lnSpc>
              <a:spcBef>
                <a:spcPts val="635"/>
              </a:spcBef>
              <a:spcAft>
                <a:spcPts val="0"/>
              </a:spcAft>
              <a:buClr>
                <a:srgbClr val="000000"/>
              </a:buClr>
              <a:buSzPts val="5852"/>
              <a:buFont typeface="Arial"/>
              <a:buChar char="•"/>
            </a:pPr>
            <a:r>
              <a:rPr lang="en-US" sz="35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Fibroblasts (produce fibers)</a:t>
            </a:r>
            <a:endParaRPr/>
          </a:p>
        </p:txBody>
      </p:sp>
      <p:sp>
        <p:nvSpPr>
          <p:cNvPr id="187" name="Google Shape;187;p25"/>
          <p:cNvSpPr/>
          <p:nvPr/>
        </p:nvSpPr>
        <p:spPr>
          <a:xfrm>
            <a:off x="920025" y="4068200"/>
            <a:ext cx="4729699" cy="31680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/>
          <p:nvPr/>
        </p:nvSpPr>
        <p:spPr>
          <a:xfrm>
            <a:off x="1428750" y="264575"/>
            <a:ext cx="6688649" cy="67203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315310" y="124375"/>
            <a:ext cx="9645439" cy="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General Characteristics of Epithelial Tissue</a:t>
            </a:r>
            <a:endParaRPr sz="3600" dirty="0"/>
          </a:p>
        </p:txBody>
      </p:sp>
      <p:sp>
        <p:nvSpPr>
          <p:cNvPr id="36" name="Google Shape;36;p3"/>
          <p:cNvSpPr txBox="1"/>
          <p:nvPr/>
        </p:nvSpPr>
        <p:spPr>
          <a:xfrm>
            <a:off x="572250" y="1223919"/>
            <a:ext cx="9388499" cy="60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55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1) Found throughout the body, covers all body surfaces both inside and out. 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55"/>
            </a:pPr>
            <a:b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/>
              <a:t>2)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glandular tissue.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55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/>
              <a:t>3)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Attached to underlying connective tissue by noncellular nonliving basement membrane. 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55"/>
            </a:pPr>
            <a:b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4) Usually has no vascular tissue - blood supply 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55"/>
            </a:pPr>
            <a:b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/>
              <a:t>5)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Cells reproduce rapidly (rapid healing). 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55"/>
            </a:pPr>
            <a:b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/>
              <a:t>6)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Cells tightly packed together </a:t>
            </a:r>
            <a:endParaRPr sz="2400" dirty="0"/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/>
          <p:nvPr/>
        </p:nvSpPr>
        <p:spPr>
          <a:xfrm>
            <a:off x="973650" y="116400"/>
            <a:ext cx="7884574" cy="750357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2"/>
              <a:buFont typeface="Arial"/>
              <a:buNone/>
            </a:pPr>
            <a:r>
              <a:rPr lang="en-US" sz="5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types of Fibers</a:t>
            </a:r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body" idx="1"/>
          </p:nvPr>
        </p:nvSpPr>
        <p:spPr>
          <a:xfrm>
            <a:off x="296475" y="1317675"/>
            <a:ext cx="5341425" cy="3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60"/>
              <a:buFont typeface="Arial"/>
              <a:buNone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Collagenous fibers - strong and flexible 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60"/>
              <a:buFont typeface="Arial"/>
              <a:buNone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60"/>
              <a:buFont typeface="Arial"/>
              <a:buNone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 bones, tendons and ligaments </a:t>
            </a:r>
            <a:endParaRPr/>
          </a:p>
        </p:txBody>
      </p:sp>
      <p:sp>
        <p:nvSpPr>
          <p:cNvPr id="205" name="Google Shape;205;p28"/>
          <p:cNvSpPr/>
          <p:nvPr/>
        </p:nvSpPr>
        <p:spPr>
          <a:xfrm>
            <a:off x="5590250" y="1323050"/>
            <a:ext cx="4064000" cy="304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8"/>
          <p:cNvSpPr txBox="1"/>
          <p:nvPr/>
        </p:nvSpPr>
        <p:spPr>
          <a:xfrm>
            <a:off x="307050" y="4980650"/>
            <a:ext cx="6073800" cy="169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66"/>
              <a:buFont typeface="Arial"/>
              <a:buNone/>
            </a:pPr>
            <a:r>
              <a:rPr lang="en-US" sz="34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Elastic fibers - very flexible, ears and vocal cords</a:t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/>
          <p:nvPr/>
        </p:nvSpPr>
        <p:spPr>
          <a:xfrm>
            <a:off x="1219200" y="1117600"/>
            <a:ext cx="7409200" cy="62770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/>
          <p:nvPr/>
        </p:nvSpPr>
        <p:spPr>
          <a:xfrm>
            <a:off x="211957" y="1318175"/>
            <a:ext cx="7012375" cy="57894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0"/>
          <p:cNvSpPr txBox="1"/>
          <p:nvPr/>
        </p:nvSpPr>
        <p:spPr>
          <a:xfrm>
            <a:off x="740825" y="188725"/>
            <a:ext cx="8193599" cy="55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11"/>
              <a:buFont typeface="Arial"/>
              <a:buNone/>
            </a:pPr>
            <a:r>
              <a:rPr lang="en-US" sz="311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Loose Connective Tissue or Areolar Tissue</a:t>
            </a:r>
            <a:endParaRPr/>
          </a:p>
        </p:txBody>
      </p:sp>
      <p:sp>
        <p:nvSpPr>
          <p:cNvPr id="219" name="Google Shape;219;p30"/>
          <p:cNvSpPr txBox="1"/>
          <p:nvPr/>
        </p:nvSpPr>
        <p:spPr>
          <a:xfrm>
            <a:off x="6707250" y="1318175"/>
            <a:ext cx="2803149" cy="46517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en-US" sz="266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Binds underlying organs to skin and to each other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endParaRPr lang="en-US" sz="2666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en-US" sz="2666" dirty="0"/>
              <a:t>Semi-liquid matrix with sparse fibers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endParaRPr sz="26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en-US" sz="266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Forms delicate thin membranes throughout the body</a:t>
            </a:r>
            <a:endParaRPr dirty="0"/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/>
          <p:nvPr/>
        </p:nvSpPr>
        <p:spPr>
          <a:xfrm>
            <a:off x="2237700" y="205700"/>
            <a:ext cx="4803824" cy="72066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>
            <a:spLocks noGrp="1"/>
          </p:cNvSpPr>
          <p:nvPr>
            <p:ph type="title"/>
          </p:nvPr>
        </p:nvSpPr>
        <p:spPr>
          <a:xfrm>
            <a:off x="711200" y="101600"/>
            <a:ext cx="8636250" cy="93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Adipose Tissue (fat)</a:t>
            </a:r>
            <a:endParaRPr dirty="0"/>
          </a:p>
        </p:txBody>
      </p:sp>
      <p:sp>
        <p:nvSpPr>
          <p:cNvPr id="230" name="Google Shape;230;p32"/>
          <p:cNvSpPr/>
          <p:nvPr/>
        </p:nvSpPr>
        <p:spPr>
          <a:xfrm>
            <a:off x="3454400" y="1015975"/>
            <a:ext cx="6297074" cy="50376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2"/>
          <p:cNvSpPr/>
          <p:nvPr/>
        </p:nvSpPr>
        <p:spPr>
          <a:xfrm>
            <a:off x="307050" y="1119850"/>
            <a:ext cx="3194949" cy="255612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2"/>
          <p:cNvSpPr/>
          <p:nvPr/>
        </p:nvSpPr>
        <p:spPr>
          <a:xfrm>
            <a:off x="307050" y="3863050"/>
            <a:ext cx="5054600" cy="3467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5B931-7314-460F-A3DC-024C2FA37632}"/>
              </a:ext>
            </a:extLst>
          </p:cNvPr>
          <p:cNvSpPr txBox="1"/>
          <p:nvPr/>
        </p:nvSpPr>
        <p:spPr>
          <a:xfrm>
            <a:off x="5612524" y="6544267"/>
            <a:ext cx="5054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-Looks like honeycomb</a:t>
            </a:r>
          </a:p>
          <a:p>
            <a:r>
              <a:rPr lang="en-US" sz="2800" dirty="0"/>
              <a:t>-Stores energy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429023" y="230176"/>
            <a:ext cx="9730977" cy="124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Dense Fibrous Connective Tissue</a:t>
            </a:r>
            <a:endParaRPr dirty="0"/>
          </a:p>
        </p:txBody>
      </p:sp>
      <p:sp>
        <p:nvSpPr>
          <p:cNvPr id="243" name="Google Shape;243;p34"/>
          <p:cNvSpPr/>
          <p:nvPr/>
        </p:nvSpPr>
        <p:spPr>
          <a:xfrm>
            <a:off x="164662" y="1828800"/>
            <a:ext cx="3661103" cy="300595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4"/>
          <p:cNvSpPr txBox="1"/>
          <p:nvPr/>
        </p:nvSpPr>
        <p:spPr>
          <a:xfrm>
            <a:off x="5899691" y="1828800"/>
            <a:ext cx="5163499" cy="336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endParaRPr lang="en-US" sz="3733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lang="en-US" sz="3200" dirty="0"/>
              <a:t>- Has packed collagen fibers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endParaRPr lang="en-US"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lang="en-US" sz="3200" dirty="0"/>
              <a:t>-Examples:</a:t>
            </a:r>
            <a:endParaRPr lang="en-US"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Tendons =  </a:t>
            </a:r>
            <a:b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muscles to bones</a:t>
            </a:r>
            <a:endParaRPr sz="3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3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Ligaments = </a:t>
            </a:r>
            <a:b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bones to bones</a:t>
            </a:r>
            <a:endParaRPr sz="3200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312283D-1AFB-43A9-BA0F-D79A6AA0E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90" y="4834759"/>
            <a:ext cx="3545488" cy="26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/>
          <p:nvPr/>
        </p:nvSpPr>
        <p:spPr>
          <a:xfrm>
            <a:off x="2847300" y="307300"/>
            <a:ext cx="4443249" cy="710517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>
            <a:spLocks noGrp="1"/>
          </p:cNvSpPr>
          <p:nvPr>
            <p:ph type="title"/>
          </p:nvPr>
        </p:nvSpPr>
        <p:spPr>
          <a:xfrm>
            <a:off x="298750" y="284775"/>
            <a:ext cx="9582399" cy="8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</a:pPr>
            <a:endParaRPr sz="4266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6"/>
          <p:cNvSpPr txBox="1"/>
          <p:nvPr/>
        </p:nvSpPr>
        <p:spPr>
          <a:xfrm>
            <a:off x="319375" y="1539150"/>
            <a:ext cx="5338649" cy="50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66"/>
              <a:buFont typeface="Arial"/>
              <a:buNone/>
            </a:pPr>
            <a:r>
              <a:rPr lang="en-US" sz="306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CARTILAGE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en-US" sz="266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en-US" sz="266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en-US" sz="266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Provides support and attachments, also cushions bones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endParaRPr lang="en-US" sz="2666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endParaRPr lang="en-US" sz="2666" dirty="0"/>
          </a:p>
          <a:p>
            <a:pPr>
              <a:buSzPts val="2666"/>
            </a:pPr>
            <a:r>
              <a:rPr lang="en-US" sz="2400" dirty="0"/>
              <a:t>Contains Cartilage cells called </a:t>
            </a:r>
            <a:r>
              <a:rPr lang="en-US" sz="2400" u="sng" dirty="0"/>
              <a:t>chondrocytes</a:t>
            </a:r>
          </a:p>
          <a:p>
            <a:pPr>
              <a:buSzPts val="2666"/>
            </a:pPr>
            <a:endParaRPr lang="en-US" sz="2400" u="sng" dirty="0"/>
          </a:p>
          <a:p>
            <a:pPr>
              <a:buSzPts val="2666"/>
            </a:pPr>
            <a:r>
              <a:rPr lang="en-US" sz="2400" dirty="0"/>
              <a:t>3 Different types:</a:t>
            </a:r>
          </a:p>
          <a:p>
            <a:pPr>
              <a:buSzPts val="2666"/>
            </a:pPr>
            <a:r>
              <a:rPr lang="en-US" sz="2400" dirty="0"/>
              <a:t>Hyaline, elastic, fibrocartilage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endParaRPr dirty="0"/>
          </a:p>
        </p:txBody>
      </p:sp>
      <p:sp>
        <p:nvSpPr>
          <p:cNvPr id="256" name="Google Shape;256;p36"/>
          <p:cNvSpPr/>
          <p:nvPr/>
        </p:nvSpPr>
        <p:spPr>
          <a:xfrm>
            <a:off x="5793450" y="1221450"/>
            <a:ext cx="3073975" cy="585522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/>
          </p:nvPr>
        </p:nvSpPr>
        <p:spPr>
          <a:xfrm>
            <a:off x="-1600" y="-5100"/>
            <a:ext cx="6773974" cy="93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Hyaline Cartilage</a:t>
            </a:r>
            <a:endParaRPr/>
          </a:p>
        </p:txBody>
      </p:sp>
      <p:sp>
        <p:nvSpPr>
          <p:cNvPr id="262" name="Google Shape;262;p37"/>
          <p:cNvSpPr/>
          <p:nvPr/>
        </p:nvSpPr>
        <p:spPr>
          <a:xfrm>
            <a:off x="205450" y="2034250"/>
            <a:ext cx="6709824" cy="50376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7"/>
          <p:cNvSpPr txBox="1"/>
          <p:nvPr/>
        </p:nvSpPr>
        <p:spPr>
          <a:xfrm>
            <a:off x="203775" y="1018450"/>
            <a:ext cx="8832225" cy="6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66"/>
              <a:buFont typeface="Arial"/>
              <a:buNone/>
            </a:pPr>
            <a:r>
              <a:rPr lang="en-US" sz="30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Covers ends of joints, nose and respiratory passages</a:t>
            </a:r>
            <a:endParaRPr/>
          </a:p>
        </p:txBody>
      </p:sp>
      <p:sp>
        <p:nvSpPr>
          <p:cNvPr id="264" name="Google Shape;264;p37"/>
          <p:cNvSpPr/>
          <p:nvPr/>
        </p:nvSpPr>
        <p:spPr>
          <a:xfrm>
            <a:off x="5793450" y="1932650"/>
            <a:ext cx="4271624" cy="335757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304800" y="3759175"/>
            <a:ext cx="2718074" cy="359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Arial"/>
              <a:buNone/>
            </a:pPr>
            <a:r>
              <a:rPr lang="en-US" sz="42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does all the dead skin you shed go?</a:t>
            </a:r>
            <a:endParaRPr/>
          </a:p>
        </p:txBody>
      </p:sp>
      <p:sp>
        <p:nvSpPr>
          <p:cNvPr id="42" name="Google Shape;42;p4"/>
          <p:cNvSpPr/>
          <p:nvPr/>
        </p:nvSpPr>
        <p:spPr>
          <a:xfrm>
            <a:off x="3048000" y="203200"/>
            <a:ext cx="6741100" cy="68579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 txBox="1"/>
          <p:nvPr/>
        </p:nvSpPr>
        <p:spPr>
          <a:xfrm>
            <a:off x="203200" y="304800"/>
            <a:ext cx="2588474" cy="333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66"/>
              <a:buFont typeface="Arial"/>
              <a:buNone/>
            </a:pPr>
            <a:r>
              <a:rPr lang="en-US" sz="2666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It takes about 27 days for the outer layer of skin to shed and be replaced; that works out to 1.5 pounds of skin cells per year.</a:t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 txBox="1">
            <a:spLocks noGrp="1"/>
          </p:cNvSpPr>
          <p:nvPr>
            <p:ph type="title"/>
          </p:nvPr>
        </p:nvSpPr>
        <p:spPr>
          <a:xfrm>
            <a:off x="610300" y="356300"/>
            <a:ext cx="9015574" cy="124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Hyaline cartilage</a:t>
            </a:r>
            <a:endParaRPr/>
          </a:p>
        </p:txBody>
      </p:sp>
      <p:sp>
        <p:nvSpPr>
          <p:cNvPr id="277" name="Google Shape;277;p39"/>
          <p:cNvSpPr/>
          <p:nvPr/>
        </p:nvSpPr>
        <p:spPr>
          <a:xfrm>
            <a:off x="1037150" y="1672150"/>
            <a:ext cx="7905750" cy="52704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>
            <a:spLocks noGrp="1"/>
          </p:cNvSpPr>
          <p:nvPr>
            <p:ph type="title"/>
          </p:nvPr>
        </p:nvSpPr>
        <p:spPr>
          <a:xfrm>
            <a:off x="610300" y="356300"/>
            <a:ext cx="9015574" cy="124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Hyaline cartilage</a:t>
            </a:r>
            <a:endParaRPr/>
          </a:p>
        </p:txBody>
      </p:sp>
      <p:sp>
        <p:nvSpPr>
          <p:cNvPr id="283" name="Google Shape;283;p40"/>
          <p:cNvSpPr/>
          <p:nvPr/>
        </p:nvSpPr>
        <p:spPr>
          <a:xfrm>
            <a:off x="1365250" y="1778000"/>
            <a:ext cx="7429500" cy="50376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>
            <a:spLocks noGrp="1"/>
          </p:cNvSpPr>
          <p:nvPr>
            <p:ph type="title"/>
          </p:nvPr>
        </p:nvSpPr>
        <p:spPr>
          <a:xfrm>
            <a:off x="98050" y="337475"/>
            <a:ext cx="5793274" cy="93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Elastic cartilage</a:t>
            </a:r>
            <a:endParaRPr/>
          </a:p>
        </p:txBody>
      </p:sp>
      <p:sp>
        <p:nvSpPr>
          <p:cNvPr id="270" name="Google Shape;270;p38"/>
          <p:cNvSpPr/>
          <p:nvPr/>
        </p:nvSpPr>
        <p:spPr>
          <a:xfrm>
            <a:off x="1625600" y="1828800"/>
            <a:ext cx="7789325" cy="515407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8"/>
          <p:cNvSpPr txBox="1"/>
          <p:nvPr/>
        </p:nvSpPr>
        <p:spPr>
          <a:xfrm>
            <a:off x="4876800" y="1219200"/>
            <a:ext cx="4690200" cy="658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66"/>
              <a:buFont typeface="Arial"/>
              <a:buNone/>
            </a:pPr>
            <a:r>
              <a:rPr lang="en-US" sz="34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External Ear and Larynx</a:t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"/>
          <p:cNvSpPr txBox="1">
            <a:spLocks noGrp="1"/>
          </p:cNvSpPr>
          <p:nvPr>
            <p:ph type="title"/>
          </p:nvPr>
        </p:nvSpPr>
        <p:spPr>
          <a:xfrm>
            <a:off x="285750" y="199300"/>
            <a:ext cx="5381975" cy="124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Fibrocartilage</a:t>
            </a:r>
            <a:endParaRPr/>
          </a:p>
        </p:txBody>
      </p:sp>
      <p:sp>
        <p:nvSpPr>
          <p:cNvPr id="289" name="Google Shape;289;p41"/>
          <p:cNvSpPr/>
          <p:nvPr/>
        </p:nvSpPr>
        <p:spPr>
          <a:xfrm>
            <a:off x="275150" y="1650975"/>
            <a:ext cx="5122324" cy="34183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1"/>
          <p:cNvSpPr/>
          <p:nvPr/>
        </p:nvSpPr>
        <p:spPr>
          <a:xfrm>
            <a:off x="5715000" y="1957900"/>
            <a:ext cx="4243899" cy="332314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1"/>
          <p:cNvSpPr txBox="1"/>
          <p:nvPr/>
        </p:nvSpPr>
        <p:spPr>
          <a:xfrm>
            <a:off x="5387050" y="5691850"/>
            <a:ext cx="4069599" cy="946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en-US" sz="26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Tough, shock absorbing</a:t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>
            <a:spLocks noGrp="1"/>
          </p:cNvSpPr>
          <p:nvPr>
            <p:ph type="title"/>
          </p:nvPr>
        </p:nvSpPr>
        <p:spPr>
          <a:xfrm>
            <a:off x="490325" y="353250"/>
            <a:ext cx="7316499" cy="102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0"/>
              <a:buFont typeface="Arial"/>
              <a:buNone/>
            </a:pPr>
            <a:r>
              <a:rPr lang="en-US" sz="488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Bone Tissue (</a:t>
            </a:r>
            <a:r>
              <a:rPr lang="en-US" sz="488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Osseus</a:t>
            </a:r>
            <a:r>
              <a:rPr lang="en-US" sz="4880" dirty="0"/>
              <a:t>)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978059-BFCF-4F32-ACE9-03C825CE42BE}"/>
              </a:ext>
            </a:extLst>
          </p:cNvPr>
          <p:cNvSpPr txBox="1"/>
          <p:nvPr/>
        </p:nvSpPr>
        <p:spPr>
          <a:xfrm>
            <a:off x="649888" y="1555531"/>
            <a:ext cx="31784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Makes up skeleton</a:t>
            </a:r>
          </a:p>
          <a:p>
            <a:endParaRPr lang="en-US" sz="3200" dirty="0"/>
          </a:p>
          <a:p>
            <a:r>
              <a:rPr lang="en-US" sz="3200" dirty="0"/>
              <a:t>Forms blood cells</a:t>
            </a:r>
          </a:p>
          <a:p>
            <a:endParaRPr lang="en-US" sz="3200" dirty="0"/>
          </a:p>
          <a:p>
            <a:r>
              <a:rPr lang="en-US" sz="3200" dirty="0"/>
              <a:t>Hard, contains calcium</a:t>
            </a:r>
          </a:p>
        </p:txBody>
      </p:sp>
      <p:pic>
        <p:nvPicPr>
          <p:cNvPr id="1026" name="Picture 2" descr="LM of human compact bone tissue - Stock Image - P105/0009 - Science ...">
            <a:extLst>
              <a:ext uri="{FF2B5EF4-FFF2-40B4-BE49-F238E27FC236}">
                <a16:creationId xmlns:a16="http://schemas.microsoft.com/office/drawing/2014/main" id="{B9114BE3-D8F7-4D33-B19F-905C8B6B4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79" y="3548895"/>
            <a:ext cx="5579240" cy="376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>
            <a:spLocks noGrp="1"/>
          </p:cNvSpPr>
          <p:nvPr>
            <p:ph type="title"/>
          </p:nvPr>
        </p:nvSpPr>
        <p:spPr>
          <a:xfrm>
            <a:off x="564425" y="218700"/>
            <a:ext cx="5258500" cy="93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Blood Tissue</a:t>
            </a:r>
            <a:endParaRPr/>
          </a:p>
        </p:txBody>
      </p:sp>
      <p:sp>
        <p:nvSpPr>
          <p:cNvPr id="303" name="Google Shape;303;p43"/>
          <p:cNvSpPr/>
          <p:nvPr/>
        </p:nvSpPr>
        <p:spPr>
          <a:xfrm>
            <a:off x="338650" y="2490952"/>
            <a:ext cx="5389488" cy="477977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74315-80EC-47E1-951A-E18704AFB3CE}"/>
              </a:ext>
            </a:extLst>
          </p:cNvPr>
          <p:cNvSpPr txBox="1"/>
          <p:nvPr/>
        </p:nvSpPr>
        <p:spPr>
          <a:xfrm>
            <a:off x="6314964" y="2333297"/>
            <a:ext cx="31784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Transports nutrients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Fights infection</a:t>
            </a:r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4"/>
          <p:cNvSpPr txBox="1">
            <a:spLocks noGrp="1"/>
          </p:cNvSpPr>
          <p:nvPr>
            <p:ph type="title"/>
          </p:nvPr>
        </p:nvSpPr>
        <p:spPr>
          <a:xfrm>
            <a:off x="610300" y="356300"/>
            <a:ext cx="9015574" cy="124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Muscle Tissue</a:t>
            </a:r>
            <a:endParaRPr/>
          </a:p>
        </p:txBody>
      </p:sp>
      <p:sp>
        <p:nvSpPr>
          <p:cNvPr id="309" name="Google Shape;309;p44"/>
          <p:cNvSpPr/>
          <p:nvPr/>
        </p:nvSpPr>
        <p:spPr>
          <a:xfrm>
            <a:off x="1947325" y="1968500"/>
            <a:ext cx="6159500" cy="425447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>
            <a:spLocks noGrp="1"/>
          </p:cNvSpPr>
          <p:nvPr>
            <p:ph type="title"/>
          </p:nvPr>
        </p:nvSpPr>
        <p:spPr>
          <a:xfrm>
            <a:off x="610300" y="356300"/>
            <a:ext cx="9015574" cy="124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Cardiac muscle</a:t>
            </a:r>
            <a:endParaRPr/>
          </a:p>
        </p:txBody>
      </p:sp>
      <p:sp>
        <p:nvSpPr>
          <p:cNvPr id="315" name="Google Shape;315;p45"/>
          <p:cNvSpPr/>
          <p:nvPr/>
        </p:nvSpPr>
        <p:spPr>
          <a:xfrm>
            <a:off x="4462035" y="3244304"/>
            <a:ext cx="5163839" cy="401939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3E9DB-0F95-47AA-A5CA-D731F8AFBBB7}"/>
              </a:ext>
            </a:extLst>
          </p:cNvPr>
          <p:cNvSpPr txBox="1"/>
          <p:nvPr/>
        </p:nvSpPr>
        <p:spPr>
          <a:xfrm>
            <a:off x="733971" y="2532727"/>
            <a:ext cx="31784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Forms heart</a:t>
            </a:r>
          </a:p>
          <a:p>
            <a:endParaRPr lang="en-US" sz="3200" dirty="0"/>
          </a:p>
          <a:p>
            <a:r>
              <a:rPr lang="en-US" sz="3200" dirty="0"/>
              <a:t>Involuntary </a:t>
            </a:r>
          </a:p>
          <a:p>
            <a:endParaRPr lang="en-US" sz="3200" dirty="0"/>
          </a:p>
          <a:p>
            <a:r>
              <a:rPr lang="en-US" sz="3200" dirty="0"/>
              <a:t>Has stripes</a:t>
            </a:r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>
            <a:spLocks noGrp="1"/>
          </p:cNvSpPr>
          <p:nvPr>
            <p:ph type="title"/>
          </p:nvPr>
        </p:nvSpPr>
        <p:spPr>
          <a:xfrm>
            <a:off x="610300" y="356300"/>
            <a:ext cx="9015574" cy="124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Skeletal muscle</a:t>
            </a:r>
            <a:endParaRPr/>
          </a:p>
        </p:txBody>
      </p:sp>
      <p:sp>
        <p:nvSpPr>
          <p:cNvPr id="321" name="Google Shape;321;p46"/>
          <p:cNvSpPr/>
          <p:nvPr/>
        </p:nvSpPr>
        <p:spPr>
          <a:xfrm>
            <a:off x="5465379" y="3401457"/>
            <a:ext cx="4482702" cy="386224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A6BAE-1F4D-4580-B548-A808D6825A3C}"/>
              </a:ext>
            </a:extLst>
          </p:cNvPr>
          <p:cNvSpPr txBox="1"/>
          <p:nvPr/>
        </p:nvSpPr>
        <p:spPr>
          <a:xfrm>
            <a:off x="610300" y="2291255"/>
            <a:ext cx="31784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Moves bones</a:t>
            </a:r>
          </a:p>
          <a:p>
            <a:endParaRPr lang="en-US" sz="3200" dirty="0"/>
          </a:p>
          <a:p>
            <a:r>
              <a:rPr lang="en-US" sz="3200" dirty="0"/>
              <a:t>Voluntary </a:t>
            </a:r>
          </a:p>
          <a:p>
            <a:endParaRPr lang="en-US" sz="3200" dirty="0"/>
          </a:p>
          <a:p>
            <a:r>
              <a:rPr lang="en-US" sz="3200" dirty="0"/>
              <a:t>Has stripes</a:t>
            </a:r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7"/>
          <p:cNvSpPr txBox="1">
            <a:spLocks noGrp="1"/>
          </p:cNvSpPr>
          <p:nvPr>
            <p:ph type="title"/>
          </p:nvPr>
        </p:nvSpPr>
        <p:spPr>
          <a:xfrm>
            <a:off x="610300" y="356300"/>
            <a:ext cx="9015574" cy="124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Smooth muscle</a:t>
            </a:r>
            <a:endParaRPr/>
          </a:p>
        </p:txBody>
      </p:sp>
      <p:sp>
        <p:nvSpPr>
          <p:cNvPr id="327" name="Google Shape;327;p47"/>
          <p:cNvSpPr/>
          <p:nvPr/>
        </p:nvSpPr>
        <p:spPr>
          <a:xfrm>
            <a:off x="610300" y="2816772"/>
            <a:ext cx="5397409" cy="398836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A5D508-6A42-42A6-95C4-139885A19FFE}"/>
              </a:ext>
            </a:extLst>
          </p:cNvPr>
          <p:cNvSpPr txBox="1"/>
          <p:nvPr/>
        </p:nvSpPr>
        <p:spPr>
          <a:xfrm>
            <a:off x="6642538" y="2256410"/>
            <a:ext cx="33598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Pushes food through digestive tract</a:t>
            </a:r>
          </a:p>
          <a:p>
            <a:endParaRPr lang="en-US" sz="3200" dirty="0"/>
          </a:p>
          <a:p>
            <a:r>
              <a:rPr lang="en-US" sz="3200" dirty="0"/>
              <a:t>Involuntary </a:t>
            </a:r>
          </a:p>
          <a:p>
            <a:endParaRPr lang="en-US" sz="3200" dirty="0"/>
          </a:p>
          <a:p>
            <a:r>
              <a:rPr lang="en-US" sz="3200" dirty="0"/>
              <a:t>No stripes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27bf3543940_0_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Types of Epithelial Cells</a:t>
            </a:r>
            <a:endParaRPr/>
          </a:p>
        </p:txBody>
      </p:sp>
      <p:sp>
        <p:nvSpPr>
          <p:cNvPr id="49" name="Google Shape;49;g27bf3543940_0_1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500" cy="5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will be learning 8 different types of epithelial cells.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Named for the number of layers and the shape of the cells.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" name="Google Shape;50;g27bf3543940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50" y="3839150"/>
            <a:ext cx="8288025" cy="3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/>
          <p:cNvSpPr txBox="1">
            <a:spLocks noGrp="1"/>
          </p:cNvSpPr>
          <p:nvPr>
            <p:ph type="title"/>
          </p:nvPr>
        </p:nvSpPr>
        <p:spPr>
          <a:xfrm>
            <a:off x="610300" y="356300"/>
            <a:ext cx="9015574" cy="93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Nerve Tissue</a:t>
            </a:r>
            <a:endParaRPr/>
          </a:p>
        </p:txBody>
      </p:sp>
      <p:sp>
        <p:nvSpPr>
          <p:cNvPr id="338" name="Google Shape;338;p49"/>
          <p:cNvSpPr/>
          <p:nvPr/>
        </p:nvSpPr>
        <p:spPr>
          <a:xfrm>
            <a:off x="1291150" y="1686301"/>
            <a:ext cx="4286250" cy="55773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7C550-1E20-4FEB-BA55-B99A8B6DADFC}"/>
              </a:ext>
            </a:extLst>
          </p:cNvPr>
          <p:cNvSpPr txBox="1"/>
          <p:nvPr/>
        </p:nvSpPr>
        <p:spPr>
          <a:xfrm>
            <a:off x="6447446" y="1776248"/>
            <a:ext cx="31784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Transmits signals</a:t>
            </a:r>
          </a:p>
          <a:p>
            <a:endParaRPr lang="en-US" sz="3200" dirty="0"/>
          </a:p>
          <a:p>
            <a:r>
              <a:rPr lang="en-US" sz="3200" dirty="0"/>
              <a:t>Responds to environment</a:t>
            </a:r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0"/>
          <p:cNvSpPr txBox="1">
            <a:spLocks noGrp="1"/>
          </p:cNvSpPr>
          <p:nvPr>
            <p:ph type="title"/>
          </p:nvPr>
        </p:nvSpPr>
        <p:spPr>
          <a:xfrm>
            <a:off x="611850" y="103850"/>
            <a:ext cx="9015574" cy="124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Nervous tissue (spinal cord)</a:t>
            </a:r>
            <a:endParaRPr/>
          </a:p>
        </p:txBody>
      </p:sp>
      <p:sp>
        <p:nvSpPr>
          <p:cNvPr id="344" name="Google Shape;344;p50"/>
          <p:cNvSpPr/>
          <p:nvPr/>
        </p:nvSpPr>
        <p:spPr>
          <a:xfrm>
            <a:off x="1831050" y="1424650"/>
            <a:ext cx="7831649" cy="58737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50"/>
          <p:cNvSpPr/>
          <p:nvPr/>
        </p:nvSpPr>
        <p:spPr>
          <a:xfrm>
            <a:off x="104500" y="1326775"/>
            <a:ext cx="3952075" cy="1772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234425" y="274350"/>
            <a:ext cx="9552600" cy="16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41"/>
              <a:buFont typeface="Arial"/>
              <a:buNone/>
            </a:pPr>
            <a:r>
              <a:rPr lang="en-US" sz="477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Epithelial tissue is named based on its description</a:t>
            </a:r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406400" y="2336775"/>
            <a:ext cx="9555300" cy="49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13"/>
              <a:buFont typeface="Arial"/>
              <a:buNone/>
            </a:pPr>
            <a:r>
              <a:rPr lang="en-US" sz="42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simple = single layer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13"/>
              <a:buFont typeface="Arial"/>
              <a:buNone/>
            </a:pPr>
            <a:r>
              <a:rPr lang="en-US" sz="42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stratified = multiple layers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13"/>
              <a:buFont typeface="Arial"/>
              <a:buNone/>
            </a:pPr>
            <a:r>
              <a:rPr lang="en-US" sz="42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13"/>
              <a:buFont typeface="Arial"/>
              <a:buNone/>
            </a:pPr>
            <a:r>
              <a:rPr lang="en-US" sz="42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squamous = flat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13"/>
              <a:buFont typeface="Arial"/>
              <a:buNone/>
            </a:pPr>
            <a:r>
              <a:rPr lang="en-US" sz="42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cuboidal = square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13"/>
              <a:buFont typeface="Arial"/>
              <a:buNone/>
            </a:pPr>
            <a:r>
              <a:rPr lang="en-US" sz="42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columnar = column (rectangle)</a:t>
            </a:r>
            <a:endParaRPr sz="42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13"/>
              <a:buFont typeface="Arial"/>
              <a:buNone/>
            </a:pPr>
            <a:r>
              <a:rPr lang="en-US" sz="4266"/>
              <a:t>pseudo= false</a:t>
            </a:r>
            <a:endParaRPr sz="4266"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>
            <a:hlinkClick r:id="rId3"/>
          </p:cNvPr>
          <p:cNvSpPr/>
          <p:nvPr/>
        </p:nvSpPr>
        <p:spPr>
          <a:xfrm>
            <a:off x="208725" y="157925"/>
            <a:ext cx="2091800" cy="155987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>
            <a:hlinkClick r:id="rId5"/>
          </p:cNvPr>
          <p:cNvSpPr/>
          <p:nvPr/>
        </p:nvSpPr>
        <p:spPr>
          <a:xfrm>
            <a:off x="1339687" y="1449525"/>
            <a:ext cx="7745625" cy="580922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8"/>
              <a:buFont typeface="Arial"/>
              <a:buNone/>
            </a:pPr>
            <a:r>
              <a:rPr lang="en-US" sz="488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Simple Squamous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75041C-8D72-4FE5-A3CD-F41DCA0AB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Description:  thin, flattened cells</a:t>
            </a:r>
          </a:p>
          <a:p>
            <a:endParaRPr lang="en-US" sz="2800" dirty="0"/>
          </a:p>
          <a:p>
            <a:r>
              <a:rPr lang="en-US" sz="2800" dirty="0"/>
              <a:t>Function: quick diffusion and filtration. </a:t>
            </a:r>
          </a:p>
          <a:p>
            <a:endParaRPr lang="en-US" sz="2800" dirty="0"/>
          </a:p>
          <a:p>
            <a:r>
              <a:rPr lang="en-US" sz="2800" dirty="0"/>
              <a:t>Location: Air sacs in lungs, walls of capillaries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8" name="Google Shape;68;p7"/>
          <p:cNvSpPr/>
          <p:nvPr/>
        </p:nvSpPr>
        <p:spPr>
          <a:xfrm>
            <a:off x="852913" y="5150069"/>
            <a:ext cx="4906756" cy="200171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7"/>
          <p:cNvSpPr/>
          <p:nvPr/>
        </p:nvSpPr>
        <p:spPr>
          <a:xfrm>
            <a:off x="6627687" y="4461131"/>
            <a:ext cx="3401846" cy="285406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7"/>
          <p:cNvSpPr txBox="1"/>
          <p:nvPr/>
        </p:nvSpPr>
        <p:spPr>
          <a:xfrm>
            <a:off x="693200" y="6639275"/>
            <a:ext cx="8535799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2013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/>
          <p:nvPr/>
        </p:nvSpPr>
        <p:spPr>
          <a:xfrm>
            <a:off x="2237700" y="307300"/>
            <a:ext cx="4599500" cy="68579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Custom Theme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3395</TotalTime>
  <Words>803</Words>
  <Application>Microsoft Office PowerPoint</Application>
  <PresentationFormat>Custom</PresentationFormat>
  <Paragraphs>195</Paragraphs>
  <Slides>51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Arial</vt:lpstr>
      <vt:lpstr>Custom Theme</vt:lpstr>
      <vt:lpstr>Tissues </vt:lpstr>
      <vt:lpstr>PowerPoint Presentation</vt:lpstr>
      <vt:lpstr>General Characteristics of Epithelial Tissue</vt:lpstr>
      <vt:lpstr>Where does all the dead skin you shed go?</vt:lpstr>
      <vt:lpstr>Types of Epithelial Cells</vt:lpstr>
      <vt:lpstr>Epithelial tissue is named based on its description</vt:lpstr>
      <vt:lpstr>PowerPoint Presentation</vt:lpstr>
      <vt:lpstr>Simple Squamous</vt:lpstr>
      <vt:lpstr>PowerPoint Presentation</vt:lpstr>
      <vt:lpstr>Simple Cuboidal</vt:lpstr>
      <vt:lpstr>PowerPoint Presentation</vt:lpstr>
      <vt:lpstr>Simple Columnar</vt:lpstr>
      <vt:lpstr>PowerPoint Presentation</vt:lpstr>
      <vt:lpstr>Stratified Squamous</vt:lpstr>
      <vt:lpstr>The ink of tattoos must be injected below the basement membrane.</vt:lpstr>
      <vt:lpstr>Tissues often come in layers on the body - superficial cuts on the skin may need to be stitched if they also go through the underlying tissue.  This will definitely need stitches!</vt:lpstr>
      <vt:lpstr>Stratified cuboidal epithelium</vt:lpstr>
      <vt:lpstr>Stratified Columnar Epithelium</vt:lpstr>
      <vt:lpstr>Pseudostratified Columnar</vt:lpstr>
      <vt:lpstr>PowerPoint Presentation</vt:lpstr>
      <vt:lpstr>Transitional Epithelium</vt:lpstr>
      <vt:lpstr>PowerPoint Presentation</vt:lpstr>
      <vt:lpstr>PowerPoint Presentation</vt:lpstr>
      <vt:lpstr>Connective Tissue</vt:lpstr>
      <vt:lpstr>Connective Tissue General Characteristics</vt:lpstr>
      <vt:lpstr>Connective Tissue Function</vt:lpstr>
      <vt:lpstr>Connective Tissue Composition</vt:lpstr>
      <vt:lpstr>Types of Cells in Connective Tissue</vt:lpstr>
      <vt:lpstr>PowerPoint Presentation</vt:lpstr>
      <vt:lpstr>PowerPoint Presentation</vt:lpstr>
      <vt:lpstr>Main types of Fibers</vt:lpstr>
      <vt:lpstr>PowerPoint Presentation</vt:lpstr>
      <vt:lpstr>PowerPoint Presentation</vt:lpstr>
      <vt:lpstr>PowerPoint Presentation</vt:lpstr>
      <vt:lpstr>Adipose Tissue (fat)</vt:lpstr>
      <vt:lpstr>Dense Fibrous Connective Tissue</vt:lpstr>
      <vt:lpstr>PowerPoint Presentation</vt:lpstr>
      <vt:lpstr> </vt:lpstr>
      <vt:lpstr>Hyaline Cartilage</vt:lpstr>
      <vt:lpstr>Hyaline cartilage</vt:lpstr>
      <vt:lpstr>Hyaline cartilage</vt:lpstr>
      <vt:lpstr>Elastic cartilage</vt:lpstr>
      <vt:lpstr>Fibrocartilage</vt:lpstr>
      <vt:lpstr>Bone Tissue (Osseus)</vt:lpstr>
      <vt:lpstr>Blood Tissue</vt:lpstr>
      <vt:lpstr>Muscle Tissue</vt:lpstr>
      <vt:lpstr>Cardiac muscle</vt:lpstr>
      <vt:lpstr>Skeletal muscle</vt:lpstr>
      <vt:lpstr>Smooth muscle</vt:lpstr>
      <vt:lpstr>Nerve Tissue</vt:lpstr>
      <vt:lpstr>Nervous tissue (spinal cord)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Tissues </dc:title>
  <cp:lastModifiedBy>Rebecca Merritt</cp:lastModifiedBy>
  <cp:revision>34</cp:revision>
  <cp:lastPrinted>2024-01-23T15:22:39Z</cp:lastPrinted>
  <dcterms:modified xsi:type="dcterms:W3CDTF">2024-01-25T19:59:33Z</dcterms:modified>
</cp:coreProperties>
</file>